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2" r:id="rId2"/>
    <p:sldMasterId id="2147483660" r:id="rId3"/>
    <p:sldMasterId id="2147483664" r:id="rId4"/>
  </p:sldMasterIdLst>
  <p:notesMasterIdLst>
    <p:notesMasterId r:id="rId24"/>
  </p:notesMasterIdLst>
  <p:sldIdLst>
    <p:sldId id="256" r:id="rId5"/>
    <p:sldId id="257" r:id="rId6"/>
    <p:sldId id="258" r:id="rId7"/>
    <p:sldId id="300" r:id="rId8"/>
    <p:sldId id="301" r:id="rId9"/>
    <p:sldId id="261" r:id="rId10"/>
    <p:sldId id="262" r:id="rId11"/>
    <p:sldId id="263" r:id="rId12"/>
    <p:sldId id="265" r:id="rId13"/>
    <p:sldId id="294" r:id="rId14"/>
    <p:sldId id="293" r:id="rId15"/>
    <p:sldId id="296" r:id="rId16"/>
    <p:sldId id="284" r:id="rId17"/>
    <p:sldId id="292" r:id="rId18"/>
    <p:sldId id="275" r:id="rId19"/>
    <p:sldId id="277" r:id="rId20"/>
    <p:sldId id="278" r:id="rId21"/>
    <p:sldId id="280" r:id="rId22"/>
    <p:sldId id="281" r:id="rId23"/>
  </p:sldIdLst>
  <p:sldSz cx="11525250" cy="6483350"/>
  <p:notesSz cx="6858000" cy="9144000"/>
  <p:defaultTextStyle>
    <a:defPPr>
      <a:defRPr lang="en-US"/>
    </a:defPPr>
    <a:lvl1pPr marL="0" algn="l" defTabSz="432100" rtl="0" eaLnBrk="1" latinLnBrk="0" hangingPunct="1">
      <a:defRPr sz="1700" kern="1200">
        <a:solidFill>
          <a:schemeClr val="tx1"/>
        </a:solidFill>
        <a:latin typeface="+mn-lt"/>
        <a:ea typeface="+mn-ea"/>
        <a:cs typeface="+mn-cs"/>
      </a:defRPr>
    </a:lvl1pPr>
    <a:lvl2pPr marL="432100" algn="l" defTabSz="432100" rtl="0" eaLnBrk="1" latinLnBrk="0" hangingPunct="1">
      <a:defRPr sz="1700" kern="1200">
        <a:solidFill>
          <a:schemeClr val="tx1"/>
        </a:solidFill>
        <a:latin typeface="+mn-lt"/>
        <a:ea typeface="+mn-ea"/>
        <a:cs typeface="+mn-cs"/>
      </a:defRPr>
    </a:lvl2pPr>
    <a:lvl3pPr marL="864199" algn="l" defTabSz="432100" rtl="0" eaLnBrk="1" latinLnBrk="0" hangingPunct="1">
      <a:defRPr sz="1700" kern="1200">
        <a:solidFill>
          <a:schemeClr val="tx1"/>
        </a:solidFill>
        <a:latin typeface="+mn-lt"/>
        <a:ea typeface="+mn-ea"/>
        <a:cs typeface="+mn-cs"/>
      </a:defRPr>
    </a:lvl3pPr>
    <a:lvl4pPr marL="1296299" algn="l" defTabSz="432100" rtl="0" eaLnBrk="1" latinLnBrk="0" hangingPunct="1">
      <a:defRPr sz="1700" kern="1200">
        <a:solidFill>
          <a:schemeClr val="tx1"/>
        </a:solidFill>
        <a:latin typeface="+mn-lt"/>
        <a:ea typeface="+mn-ea"/>
        <a:cs typeface="+mn-cs"/>
      </a:defRPr>
    </a:lvl4pPr>
    <a:lvl5pPr marL="1728399" algn="l" defTabSz="432100" rtl="0" eaLnBrk="1" latinLnBrk="0" hangingPunct="1">
      <a:defRPr sz="1700" kern="1200">
        <a:solidFill>
          <a:schemeClr val="tx1"/>
        </a:solidFill>
        <a:latin typeface="+mn-lt"/>
        <a:ea typeface="+mn-ea"/>
        <a:cs typeface="+mn-cs"/>
      </a:defRPr>
    </a:lvl5pPr>
    <a:lvl6pPr marL="2160499" algn="l" defTabSz="432100" rtl="0" eaLnBrk="1" latinLnBrk="0" hangingPunct="1">
      <a:defRPr sz="1700" kern="1200">
        <a:solidFill>
          <a:schemeClr val="tx1"/>
        </a:solidFill>
        <a:latin typeface="+mn-lt"/>
        <a:ea typeface="+mn-ea"/>
        <a:cs typeface="+mn-cs"/>
      </a:defRPr>
    </a:lvl6pPr>
    <a:lvl7pPr marL="2592598" algn="l" defTabSz="432100" rtl="0" eaLnBrk="1" latinLnBrk="0" hangingPunct="1">
      <a:defRPr sz="1700" kern="1200">
        <a:solidFill>
          <a:schemeClr val="tx1"/>
        </a:solidFill>
        <a:latin typeface="+mn-lt"/>
        <a:ea typeface="+mn-ea"/>
        <a:cs typeface="+mn-cs"/>
      </a:defRPr>
    </a:lvl7pPr>
    <a:lvl8pPr marL="3024698" algn="l" defTabSz="432100" rtl="0" eaLnBrk="1" latinLnBrk="0" hangingPunct="1">
      <a:defRPr sz="1700" kern="1200">
        <a:solidFill>
          <a:schemeClr val="tx1"/>
        </a:solidFill>
        <a:latin typeface="+mn-lt"/>
        <a:ea typeface="+mn-ea"/>
        <a:cs typeface="+mn-cs"/>
      </a:defRPr>
    </a:lvl8pPr>
    <a:lvl9pPr marL="3456798" algn="l" defTabSz="432100" rtl="0" eaLnBrk="1" latinLnBrk="0" hangingPunct="1">
      <a:defRPr sz="1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2" userDrawn="1">
          <p15:clr>
            <a:srgbClr val="A4A3A4"/>
          </p15:clr>
        </p15:guide>
        <p15:guide id="2" pos="363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00214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05" autoAdjust="0"/>
    <p:restoredTop sz="91512" autoAdjust="0"/>
  </p:normalViewPr>
  <p:slideViewPr>
    <p:cSldViewPr snapToGrid="0" snapToObjects="1">
      <p:cViewPr varScale="1">
        <p:scale>
          <a:sx n="157" d="100"/>
          <a:sy n="157" d="100"/>
        </p:scale>
        <p:origin x="684" y="120"/>
      </p:cViewPr>
      <p:guideLst>
        <p:guide orient="horz" pos="2042"/>
        <p:guide pos="3631"/>
      </p:guideLst>
    </p:cSldViewPr>
  </p:slideViewPr>
  <p:notesTextViewPr>
    <p:cViewPr>
      <p:scale>
        <a:sx n="100" d="100"/>
        <a:sy n="100" d="100"/>
      </p:scale>
      <p:origin x="0" y="0"/>
    </p:cViewPr>
  </p:notesTextViewPr>
  <p:notesViewPr>
    <p:cSldViewPr snapToGrid="0" snapToObjects="1">
      <p:cViewPr varScale="1">
        <p:scale>
          <a:sx n="87" d="100"/>
          <a:sy n="87" d="100"/>
        </p:scale>
        <p:origin x="298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322096-0F87-4D11-BA9A-18382657269E}" type="doc">
      <dgm:prSet loTypeId="urn:microsoft.com/office/officeart/2005/8/layout/hProcess9" loCatId="process" qsTypeId="urn:microsoft.com/office/officeart/2005/8/quickstyle/simple1" qsCatId="simple" csTypeId="urn:microsoft.com/office/officeart/2005/8/colors/colorful1" csCatId="colorful" phldr="1"/>
      <dgm:spPr/>
    </dgm:pt>
    <dgm:pt modelId="{735CF333-836B-43DB-BA56-DB845B726103}">
      <dgm:prSet phldrT="[Text]"/>
      <dgm:spPr/>
      <dgm:t>
        <a:bodyPr/>
        <a:lstStyle/>
        <a:p>
          <a:r>
            <a:rPr lang="en-US" dirty="0"/>
            <a:t> All assigned researcher’s</a:t>
          </a:r>
          <a:r>
            <a:rPr lang="en-GB" dirty="0"/>
            <a:t> will receive an email once a patient has provided baseline</a:t>
          </a:r>
          <a:endParaRPr lang="en-US" dirty="0"/>
        </a:p>
      </dgm:t>
    </dgm:pt>
    <dgm:pt modelId="{D15F9CF7-48B1-47B4-B9E5-450F79008C91}" type="parTrans" cxnId="{A88EC63A-4505-4790-9FA2-850C578A6E69}">
      <dgm:prSet/>
      <dgm:spPr/>
      <dgm:t>
        <a:bodyPr/>
        <a:lstStyle/>
        <a:p>
          <a:endParaRPr lang="en-US"/>
        </a:p>
      </dgm:t>
    </dgm:pt>
    <dgm:pt modelId="{8B689CE1-4B5A-4A68-9C95-37C7DCF774B1}" type="sibTrans" cxnId="{A88EC63A-4505-4790-9FA2-850C578A6E69}">
      <dgm:prSet/>
      <dgm:spPr/>
      <dgm:t>
        <a:bodyPr/>
        <a:lstStyle/>
        <a:p>
          <a:endParaRPr lang="en-US"/>
        </a:p>
      </dgm:t>
    </dgm:pt>
    <dgm:pt modelId="{9E018FB9-500C-4826-A277-C273C3DB9DCE}">
      <dgm:prSet phldrT="[Text]"/>
      <dgm:spPr/>
      <dgm:t>
        <a:bodyPr/>
        <a:lstStyle/>
        <a:p>
          <a:r>
            <a:rPr lang="en-GB" dirty="0"/>
            <a:t>Please follow the email link and log in to </a:t>
          </a:r>
          <a:r>
            <a:rPr lang="en-GB" b="1" dirty="0"/>
            <a:t>Sentry</a:t>
          </a:r>
          <a:r>
            <a:rPr lang="en-GB" dirty="0"/>
            <a:t> and confirm whether the patient is eligible to take part in the study.</a:t>
          </a:r>
          <a:endParaRPr lang="en-US" dirty="0"/>
        </a:p>
      </dgm:t>
    </dgm:pt>
    <dgm:pt modelId="{26BF7421-4E9A-48FE-A1BE-7F24FF43F7A0}" type="parTrans" cxnId="{60FD0159-157B-4A3E-9762-A4B29518577C}">
      <dgm:prSet/>
      <dgm:spPr/>
      <dgm:t>
        <a:bodyPr/>
        <a:lstStyle/>
        <a:p>
          <a:endParaRPr lang="en-US"/>
        </a:p>
      </dgm:t>
    </dgm:pt>
    <dgm:pt modelId="{205958DE-FFEF-456B-B21B-CDFAD254029B}" type="sibTrans" cxnId="{60FD0159-157B-4A3E-9762-A4B29518577C}">
      <dgm:prSet/>
      <dgm:spPr/>
      <dgm:t>
        <a:bodyPr/>
        <a:lstStyle/>
        <a:p>
          <a:endParaRPr lang="en-US"/>
        </a:p>
      </dgm:t>
    </dgm:pt>
    <dgm:pt modelId="{93EA7A12-B145-49F6-97B3-CE4DF9F42EA9}" type="pres">
      <dgm:prSet presAssocID="{8F322096-0F87-4D11-BA9A-18382657269E}" presName="CompostProcess" presStyleCnt="0">
        <dgm:presLayoutVars>
          <dgm:dir/>
          <dgm:resizeHandles val="exact"/>
        </dgm:presLayoutVars>
      </dgm:prSet>
      <dgm:spPr/>
    </dgm:pt>
    <dgm:pt modelId="{D42345CA-C610-47A0-A273-8DD0A9C826F8}" type="pres">
      <dgm:prSet presAssocID="{8F322096-0F87-4D11-BA9A-18382657269E}" presName="arrow" presStyleLbl="bgShp" presStyleIdx="0" presStyleCnt="1" custScaleX="113145" custLinFactNeighborX="-6323"/>
      <dgm:spPr/>
    </dgm:pt>
    <dgm:pt modelId="{A55C6028-0399-41B3-8857-F30FCED75C44}" type="pres">
      <dgm:prSet presAssocID="{8F322096-0F87-4D11-BA9A-18382657269E}" presName="linearProcess" presStyleCnt="0"/>
      <dgm:spPr/>
    </dgm:pt>
    <dgm:pt modelId="{4FBBE622-6D07-4B75-AF44-11663EF5EA75}" type="pres">
      <dgm:prSet presAssocID="{735CF333-836B-43DB-BA56-DB845B726103}" presName="textNode" presStyleLbl="node1" presStyleIdx="0" presStyleCnt="2" custAng="0" custScaleX="52138" custScaleY="84465" custLinFactX="6081" custLinFactNeighborX="100000" custLinFactNeighborY="-151">
        <dgm:presLayoutVars>
          <dgm:bulletEnabled val="1"/>
        </dgm:presLayoutVars>
      </dgm:prSet>
      <dgm:spPr/>
    </dgm:pt>
    <dgm:pt modelId="{6813E1DA-8855-434A-B125-A79E2CCB1E6D}" type="pres">
      <dgm:prSet presAssocID="{8B689CE1-4B5A-4A68-9C95-37C7DCF774B1}" presName="sibTrans" presStyleCnt="0"/>
      <dgm:spPr/>
    </dgm:pt>
    <dgm:pt modelId="{CDF4D3F7-5156-4CC1-979C-B786B259077C}" type="pres">
      <dgm:prSet presAssocID="{9E018FB9-500C-4826-A277-C273C3DB9DCE}" presName="textNode" presStyleLbl="node1" presStyleIdx="1" presStyleCnt="2" custScaleX="49501" custScaleY="84474" custLinFactX="12493" custLinFactNeighborX="100000" custLinFactNeighborY="0">
        <dgm:presLayoutVars>
          <dgm:bulletEnabled val="1"/>
        </dgm:presLayoutVars>
      </dgm:prSet>
      <dgm:spPr/>
    </dgm:pt>
  </dgm:ptLst>
  <dgm:cxnLst>
    <dgm:cxn modelId="{34A2D013-DC69-402A-B221-F980B0A9A557}" type="presOf" srcId="{735CF333-836B-43DB-BA56-DB845B726103}" destId="{4FBBE622-6D07-4B75-AF44-11663EF5EA75}" srcOrd="0" destOrd="0" presId="urn:microsoft.com/office/officeart/2005/8/layout/hProcess9"/>
    <dgm:cxn modelId="{8D63081E-805F-4D22-831B-C5305CD2B165}" type="presOf" srcId="{9E018FB9-500C-4826-A277-C273C3DB9DCE}" destId="{CDF4D3F7-5156-4CC1-979C-B786B259077C}" srcOrd="0" destOrd="0" presId="urn:microsoft.com/office/officeart/2005/8/layout/hProcess9"/>
    <dgm:cxn modelId="{A88EC63A-4505-4790-9FA2-850C578A6E69}" srcId="{8F322096-0F87-4D11-BA9A-18382657269E}" destId="{735CF333-836B-43DB-BA56-DB845B726103}" srcOrd="0" destOrd="0" parTransId="{D15F9CF7-48B1-47B4-B9E5-450F79008C91}" sibTransId="{8B689CE1-4B5A-4A68-9C95-37C7DCF774B1}"/>
    <dgm:cxn modelId="{60FD0159-157B-4A3E-9762-A4B29518577C}" srcId="{8F322096-0F87-4D11-BA9A-18382657269E}" destId="{9E018FB9-500C-4826-A277-C273C3DB9DCE}" srcOrd="1" destOrd="0" parTransId="{26BF7421-4E9A-48FE-A1BE-7F24FF43F7A0}" sibTransId="{205958DE-FFEF-456B-B21B-CDFAD254029B}"/>
    <dgm:cxn modelId="{49677CC3-5AB4-4E77-9BD9-0F74F29B2BD4}" type="presOf" srcId="{8F322096-0F87-4D11-BA9A-18382657269E}" destId="{93EA7A12-B145-49F6-97B3-CE4DF9F42EA9}" srcOrd="0" destOrd="0" presId="urn:microsoft.com/office/officeart/2005/8/layout/hProcess9"/>
    <dgm:cxn modelId="{DBCF1F3E-9DEC-4E6F-B81C-BEF6E5841576}" type="presParOf" srcId="{93EA7A12-B145-49F6-97B3-CE4DF9F42EA9}" destId="{D42345CA-C610-47A0-A273-8DD0A9C826F8}" srcOrd="0" destOrd="0" presId="urn:microsoft.com/office/officeart/2005/8/layout/hProcess9"/>
    <dgm:cxn modelId="{920E6C7D-EBCB-4BA4-995D-B50FFA43CD69}" type="presParOf" srcId="{93EA7A12-B145-49F6-97B3-CE4DF9F42EA9}" destId="{A55C6028-0399-41B3-8857-F30FCED75C44}" srcOrd="1" destOrd="0" presId="urn:microsoft.com/office/officeart/2005/8/layout/hProcess9"/>
    <dgm:cxn modelId="{3DB64E1F-31E2-4015-BD30-87588F83A3EF}" type="presParOf" srcId="{A55C6028-0399-41B3-8857-F30FCED75C44}" destId="{4FBBE622-6D07-4B75-AF44-11663EF5EA75}" srcOrd="0" destOrd="0" presId="urn:microsoft.com/office/officeart/2005/8/layout/hProcess9"/>
    <dgm:cxn modelId="{9E0D8EBA-AEF8-4316-88F2-1EEE2DFC0651}" type="presParOf" srcId="{A55C6028-0399-41B3-8857-F30FCED75C44}" destId="{6813E1DA-8855-434A-B125-A79E2CCB1E6D}" srcOrd="1" destOrd="0" presId="urn:microsoft.com/office/officeart/2005/8/layout/hProcess9"/>
    <dgm:cxn modelId="{14DED848-0328-4561-8BF1-62F6EBEB876A}" type="presParOf" srcId="{A55C6028-0399-41B3-8857-F30FCED75C44}" destId="{CDF4D3F7-5156-4CC1-979C-B786B259077C}" srcOrd="2"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2345CA-C610-47A0-A273-8DD0A9C826F8}">
      <dsp:nvSpPr>
        <dsp:cNvPr id="0" name=""/>
        <dsp:cNvSpPr/>
      </dsp:nvSpPr>
      <dsp:spPr>
        <a:xfrm>
          <a:off x="0" y="0"/>
          <a:ext cx="9655126" cy="5055167"/>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FBBE622-6D07-4B75-AF44-11663EF5EA75}">
      <dsp:nvSpPr>
        <dsp:cNvPr id="0" name=""/>
        <dsp:cNvSpPr/>
      </dsp:nvSpPr>
      <dsp:spPr>
        <a:xfrm>
          <a:off x="3618908" y="1670560"/>
          <a:ext cx="1906632" cy="170793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 All assigned researcher’s</a:t>
          </a:r>
          <a:r>
            <a:rPr lang="en-GB" sz="1400" kern="1200" dirty="0"/>
            <a:t> will receive an email once a patient has provided baseline</a:t>
          </a:r>
          <a:endParaRPr lang="en-US" sz="1400" kern="1200" dirty="0"/>
        </a:p>
      </dsp:txBody>
      <dsp:txXfrm>
        <a:off x="3702283" y="1753935"/>
        <a:ext cx="1739882" cy="1541188"/>
      </dsp:txXfrm>
    </dsp:sp>
    <dsp:sp modelId="{CDF4D3F7-5156-4CC1-979C-B786B259077C}">
      <dsp:nvSpPr>
        <dsp:cNvPr id="0" name=""/>
        <dsp:cNvSpPr/>
      </dsp:nvSpPr>
      <dsp:spPr>
        <a:xfrm>
          <a:off x="6230613" y="1673523"/>
          <a:ext cx="1810199" cy="170812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Please follow the email link and log in to </a:t>
          </a:r>
          <a:r>
            <a:rPr lang="en-GB" sz="1400" b="1" kern="1200" dirty="0"/>
            <a:t>Sentry</a:t>
          </a:r>
          <a:r>
            <a:rPr lang="en-GB" sz="1400" kern="1200" dirty="0"/>
            <a:t> and confirm whether the patient is eligible to take part in the study.</a:t>
          </a:r>
          <a:endParaRPr lang="en-US" sz="1400" kern="1200" dirty="0"/>
        </a:p>
      </dsp:txBody>
      <dsp:txXfrm>
        <a:off x="6313997" y="1756907"/>
        <a:ext cx="1643431" cy="1541352"/>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10402B-2196-4C6E-9A3C-8841FEE39740}" type="datetimeFigureOut">
              <a:rPr lang="en-GB" smtClean="0"/>
              <a:t>30/07/2020</a:t>
            </a:fld>
            <a:endParaRPr lang="en-GB"/>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D9FF4C-48FC-4863-BBC4-308206D6F2E9}" type="slidenum">
              <a:rPr lang="en-GB" smtClean="0"/>
              <a:t>‹#›</a:t>
            </a:fld>
            <a:endParaRPr lang="en-GB"/>
          </a:p>
        </p:txBody>
      </p:sp>
    </p:spTree>
    <p:extLst>
      <p:ext uri="{BB962C8B-B14F-4D97-AF65-F5344CB8AC3E}">
        <p14:creationId xmlns:p14="http://schemas.microsoft.com/office/powerpoint/2010/main" val="642224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1D9FF4C-48FC-4863-BBC4-308206D6F2E9}" type="slidenum">
              <a:rPr lang="en-GB" smtClean="0"/>
              <a:t>5</a:t>
            </a:fld>
            <a:endParaRPr lang="en-GB"/>
          </a:p>
        </p:txBody>
      </p:sp>
    </p:spTree>
    <p:extLst>
      <p:ext uri="{BB962C8B-B14F-4D97-AF65-F5344CB8AC3E}">
        <p14:creationId xmlns:p14="http://schemas.microsoft.com/office/powerpoint/2010/main" val="21208862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3710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44735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4905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38882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2.jp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4.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p:cNvSpPr>
            <a:spLocks noChangeArrowheads="1"/>
          </p:cNvSpPr>
          <p:nvPr userDrawn="1"/>
        </p:nvSpPr>
        <p:spPr bwMode="auto">
          <a:xfrm>
            <a:off x="-1" y="815074"/>
            <a:ext cx="11525250" cy="5668279"/>
          </a:xfrm>
          <a:prstGeom prst="rect">
            <a:avLst/>
          </a:prstGeom>
          <a:solidFill>
            <a:srgbClr val="002147"/>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pic>
        <p:nvPicPr>
          <p:cNvPr id="6" name="Picture 5" descr="ox_small_cmyk_pos_rect.jpg">
            <a:extLst>
              <a:ext uri="{FF2B5EF4-FFF2-40B4-BE49-F238E27FC236}">
                <a16:creationId xmlns:a16="http://schemas.microsoft.com/office/drawing/2014/main" id="{29523A6B-9077-41E9-BC1C-2E56DA2D991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C3C90A40-445B-4078-84F6-7F398169CAD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Tree>
    <p:extLst>
      <p:ext uri="{BB962C8B-B14F-4D97-AF65-F5344CB8AC3E}">
        <p14:creationId xmlns:p14="http://schemas.microsoft.com/office/powerpoint/2010/main" val="2116942618"/>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userDrawn="1"/>
        </p:nvSpPr>
        <p:spPr bwMode="auto">
          <a:xfrm>
            <a:off x="-1" y="815074"/>
            <a:ext cx="11525250" cy="5668279"/>
          </a:xfrm>
          <a:prstGeom prst="rect">
            <a:avLst/>
          </a:prstGeom>
          <a:solidFill>
            <a:srgbClr val="002147"/>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pic>
        <p:nvPicPr>
          <p:cNvPr id="6" name="Picture 5" descr="ox_small_cmyk_pos_rect.jpg">
            <a:extLst>
              <a:ext uri="{FF2B5EF4-FFF2-40B4-BE49-F238E27FC236}">
                <a16:creationId xmlns:a16="http://schemas.microsoft.com/office/drawing/2014/main" id="{F85E46A7-F3F1-493B-A6E2-2863EE62F68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87511A92-F34C-489C-83AD-4601F02C41C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Tree>
    <p:extLst>
      <p:ext uri="{BB962C8B-B14F-4D97-AF65-F5344CB8AC3E}">
        <p14:creationId xmlns:p14="http://schemas.microsoft.com/office/powerpoint/2010/main" val="1048086005"/>
      </p:ext>
    </p:extLst>
  </p:cSld>
  <p:clrMap bg1="lt1" tx1="dk1" bg2="lt2" tx2="dk2" accent1="accent1" accent2="accent2" accent3="accent3" accent4="accent4" accent5="accent5" accent6="accent6" hlink="hlink" folHlink="folHlink"/>
  <p:sldLayoutIdLst>
    <p:sldLayoutId id="2147483663"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p:cNvSpPr>
            <a:spLocks noChangeArrowheads="1"/>
          </p:cNvSpPr>
          <p:nvPr userDrawn="1"/>
        </p:nvSpPr>
        <p:spPr bwMode="auto">
          <a:xfrm>
            <a:off x="-1" y="815074"/>
            <a:ext cx="11525250" cy="5668279"/>
          </a:xfrm>
          <a:prstGeom prst="rect">
            <a:avLst/>
          </a:prstGeom>
          <a:solidFill>
            <a:schemeClr val="bg1">
              <a:lumMod val="85000"/>
            </a:schemeClr>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pic>
        <p:nvPicPr>
          <p:cNvPr id="6" name="Picture 5" descr="ox_small_cmyk_pos_rect.jpg">
            <a:extLst>
              <a:ext uri="{FF2B5EF4-FFF2-40B4-BE49-F238E27FC236}">
                <a16:creationId xmlns:a16="http://schemas.microsoft.com/office/drawing/2014/main" id="{08929B16-FDF7-4AA6-A2A9-39A89E7BD97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1C7434D9-F1AE-452C-942D-BBCD81D23ED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Tree>
    <p:extLst>
      <p:ext uri="{BB962C8B-B14F-4D97-AF65-F5344CB8AC3E}">
        <p14:creationId xmlns:p14="http://schemas.microsoft.com/office/powerpoint/2010/main" val="403834857"/>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descr="ox_small_cmyk_pos_rect.jpg">
            <a:extLst>
              <a:ext uri="{FF2B5EF4-FFF2-40B4-BE49-F238E27FC236}">
                <a16:creationId xmlns:a16="http://schemas.microsoft.com/office/drawing/2014/main" id="{08929B16-FDF7-4AA6-A2A9-39A89E7BD97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1C7434D9-F1AE-452C-942D-BBCD81D23ED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
        <p:nvSpPr>
          <p:cNvPr id="5" name="Rectangle 4">
            <a:extLst>
              <a:ext uri="{FF2B5EF4-FFF2-40B4-BE49-F238E27FC236}">
                <a16:creationId xmlns:a16="http://schemas.microsoft.com/office/drawing/2014/main" id="{75241E2E-BF1D-4781-8F87-A4119B080108}"/>
              </a:ext>
            </a:extLst>
          </p:cNvPr>
          <p:cNvSpPr>
            <a:spLocks noChangeArrowheads="1"/>
          </p:cNvSpPr>
          <p:nvPr userDrawn="1"/>
        </p:nvSpPr>
        <p:spPr bwMode="auto">
          <a:xfrm>
            <a:off x="-1" y="815074"/>
            <a:ext cx="11525250" cy="5668279"/>
          </a:xfrm>
          <a:prstGeom prst="rect">
            <a:avLst/>
          </a:prstGeom>
          <a:solidFill>
            <a:srgbClr val="002147"/>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spTree>
    <p:extLst>
      <p:ext uri="{BB962C8B-B14F-4D97-AF65-F5344CB8AC3E}">
        <p14:creationId xmlns:p14="http://schemas.microsoft.com/office/powerpoint/2010/main" val="4021257167"/>
      </p:ext>
    </p:extLst>
  </p:cSld>
  <p:clrMap bg1="lt1" tx1="dk1" bg2="lt2" tx2="dk2" accent1="accent1" accent2="accent2" accent3="accent3" accent4="accent4" accent5="accent5" accent6="accent6" hlink="hlink" folHlink="folHlink"/>
  <p:sldLayoutIdLst>
    <p:sldLayoutId id="2147483665"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23787" y="1074994"/>
            <a:ext cx="7569099" cy="4960461"/>
          </a:xfrm>
          <a:prstGeom prst="rect">
            <a:avLst/>
          </a:prstGeom>
          <a:solidFill>
            <a:srgbClr val="FFFFFF">
              <a:alpha val="25098"/>
            </a:srgbClr>
          </a:solidFill>
        </p:spPr>
        <p:txBody>
          <a:bodyPr wrap="square" rtlCol="0">
            <a:spAutoFit/>
          </a:bodyPr>
          <a:lstStyle/>
          <a:p>
            <a:r>
              <a:rPr lang="en-US" sz="6600" dirty="0">
                <a:solidFill>
                  <a:schemeClr val="bg1"/>
                </a:solidFill>
                <a:latin typeface="Arial" panose="020B0604020202020204" pitchFamily="34" charset="0"/>
                <a:cs typeface="Arial" panose="020B0604020202020204" pitchFamily="34" charset="0"/>
              </a:rPr>
              <a:t>PRINCIPLE study</a:t>
            </a:r>
          </a:p>
          <a:p>
            <a:r>
              <a:rPr lang="en-GB" sz="3600" dirty="0">
                <a:solidFill>
                  <a:schemeClr val="bg1"/>
                </a:solidFill>
              </a:rPr>
              <a:t>Platform Randomised trial of </a:t>
            </a:r>
            <a:r>
              <a:rPr lang="en-GB" sz="3600" dirty="0" err="1">
                <a:solidFill>
                  <a:schemeClr val="bg1"/>
                </a:solidFill>
              </a:rPr>
              <a:t>INterventions</a:t>
            </a:r>
            <a:r>
              <a:rPr lang="en-GB" sz="3600" dirty="0">
                <a:solidFill>
                  <a:schemeClr val="bg1"/>
                </a:solidFill>
              </a:rPr>
              <a:t> against COVID-19 In older </a:t>
            </a:r>
            <a:r>
              <a:rPr lang="en-GB" sz="3600" dirty="0" err="1">
                <a:solidFill>
                  <a:schemeClr val="bg1"/>
                </a:solidFill>
              </a:rPr>
              <a:t>peoPLE</a:t>
            </a:r>
            <a:endParaRPr lang="en-US" sz="1867" dirty="0">
              <a:solidFill>
                <a:schemeClr val="bg1"/>
              </a:solidFill>
              <a:latin typeface="Arial" panose="020B0604020202020204" pitchFamily="34" charset="0"/>
              <a:cs typeface="Arial" panose="020B0604020202020204" pitchFamily="34" charset="0"/>
            </a:endParaRPr>
          </a:p>
          <a:p>
            <a:endParaRPr lang="en-US" sz="1867" dirty="0">
              <a:solidFill>
                <a:schemeClr val="bg1"/>
              </a:solidFill>
              <a:latin typeface="Arial" panose="020B0604020202020204" pitchFamily="34" charset="0"/>
              <a:cs typeface="Arial" panose="020B0604020202020204" pitchFamily="34" charset="0"/>
            </a:endParaRPr>
          </a:p>
          <a:p>
            <a:pPr>
              <a:spcBef>
                <a:spcPts val="1800"/>
              </a:spcBef>
              <a:defRPr/>
            </a:pPr>
            <a:r>
              <a:rPr lang="en-GB" sz="2000" dirty="0">
                <a:solidFill>
                  <a:schemeClr val="bg1"/>
                </a:solidFill>
              </a:rPr>
              <a:t>Chief Investigator: Professor Chris Butler</a:t>
            </a:r>
          </a:p>
          <a:p>
            <a:pPr>
              <a:spcBef>
                <a:spcPts val="1800"/>
              </a:spcBef>
              <a:defRPr/>
            </a:pPr>
            <a:r>
              <a:rPr lang="en-GB" sz="2000" dirty="0">
                <a:solidFill>
                  <a:schemeClr val="bg1"/>
                </a:solidFill>
              </a:rPr>
              <a:t>Sponsor: University of Oxford </a:t>
            </a:r>
          </a:p>
          <a:p>
            <a:pPr>
              <a:spcBef>
                <a:spcPts val="1800"/>
              </a:spcBef>
              <a:defRPr/>
            </a:pPr>
            <a:r>
              <a:rPr lang="en-GB" sz="2000" dirty="0">
                <a:solidFill>
                  <a:schemeClr val="bg1"/>
                </a:solidFill>
              </a:rPr>
              <a:t>Funded by UKRI/NIHR </a:t>
            </a:r>
            <a:endParaRPr lang="en-US" sz="1867" dirty="0">
              <a:solidFill>
                <a:schemeClr val="bg1"/>
              </a:solidFill>
              <a:latin typeface="Arial" panose="020B0604020202020204" pitchFamily="34" charset="0"/>
              <a:cs typeface="Arial" panose="020B0604020202020204" pitchFamily="34" charset="0"/>
            </a:endParaRPr>
          </a:p>
          <a:p>
            <a:endParaRPr lang="en-US" sz="1867" dirty="0">
              <a:solidFill>
                <a:schemeClr val="bg1"/>
              </a:solidFill>
              <a:latin typeface="Arial" panose="020B0604020202020204" pitchFamily="34" charset="0"/>
              <a:cs typeface="Arial" panose="020B0604020202020204" pitchFamily="34" charset="0"/>
            </a:endParaRPr>
          </a:p>
        </p:txBody>
      </p:sp>
      <p:pic>
        <p:nvPicPr>
          <p:cNvPr id="3" name="Picture 2"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506191"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653311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5577" y="1539833"/>
            <a:ext cx="5786846" cy="353943"/>
          </a:xfrm>
          <a:prstGeom prst="rect">
            <a:avLst/>
          </a:prstGeom>
          <a:noFill/>
        </p:spPr>
        <p:txBody>
          <a:bodyPr wrap="square" rtlCol="0">
            <a:spAutoFit/>
          </a:bodyPr>
          <a:lstStyle/>
          <a:p>
            <a:pPr lvl="0"/>
            <a:r>
              <a:rPr lang="en-US" dirty="0">
                <a:solidFill>
                  <a:schemeClr val="bg1"/>
                </a:solidFill>
              </a:rPr>
              <a:t>Confirm the Participant does not meet the exclusion criteria</a:t>
            </a:r>
          </a:p>
        </p:txBody>
      </p:sp>
      <p:pic>
        <p:nvPicPr>
          <p:cNvPr id="4" name="Picture 3"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747261" y="82289"/>
            <a:ext cx="1847850" cy="666115"/>
          </a:xfrm>
          <a:prstGeom prst="rect">
            <a:avLst/>
          </a:prstGeom>
          <a:noFill/>
          <a:ln>
            <a:noFill/>
          </a:ln>
          <a:effectLst/>
          <a:extLst>
            <a:ext uri="{53640926-AAD7-44D8-BBD7-CCE9431645EC}">
              <a14:shadowObscured xmlns:a14="http://schemas.microsoft.com/office/drawing/2010/main"/>
            </a:ext>
          </a:extLst>
        </p:spPr>
      </p:pic>
      <p:sp>
        <p:nvSpPr>
          <p:cNvPr id="9" name="TextBox 8"/>
          <p:cNvSpPr txBox="1"/>
          <p:nvPr/>
        </p:nvSpPr>
        <p:spPr>
          <a:xfrm>
            <a:off x="4370339" y="847884"/>
            <a:ext cx="2232117" cy="769441"/>
          </a:xfrm>
          <a:prstGeom prst="rect">
            <a:avLst/>
          </a:prstGeom>
          <a:noFill/>
        </p:spPr>
        <p:txBody>
          <a:bodyPr wrap="square" rtlCol="0">
            <a:spAutoFit/>
          </a:bodyPr>
          <a:lstStyle/>
          <a:p>
            <a:r>
              <a:rPr lang="en-GB" sz="4400" dirty="0">
                <a:solidFill>
                  <a:schemeClr val="bg1"/>
                </a:solidFill>
              </a:rPr>
              <a:t>Sentry</a:t>
            </a:r>
            <a:endParaRPr lang="en-US" sz="4400" dirty="0">
              <a:solidFill>
                <a:schemeClr val="bg1"/>
              </a:solidFill>
            </a:endParaRPr>
          </a:p>
        </p:txBody>
      </p:sp>
      <p:sp>
        <p:nvSpPr>
          <p:cNvPr id="10" name="TextBox 9"/>
          <p:cNvSpPr txBox="1"/>
          <p:nvPr/>
        </p:nvSpPr>
        <p:spPr>
          <a:xfrm>
            <a:off x="5486397" y="2585725"/>
            <a:ext cx="5786846" cy="615553"/>
          </a:xfrm>
          <a:prstGeom prst="rect">
            <a:avLst/>
          </a:prstGeom>
          <a:noFill/>
        </p:spPr>
        <p:txBody>
          <a:bodyPr wrap="square" rtlCol="0">
            <a:spAutoFit/>
          </a:bodyPr>
          <a:lstStyle/>
          <a:p>
            <a:pPr lvl="0" algn="ctr"/>
            <a:r>
              <a:rPr lang="en-GB" dirty="0">
                <a:solidFill>
                  <a:schemeClr val="bg1"/>
                </a:solidFill>
              </a:rPr>
              <a:t>When you click CONFIRM the Participant will automatically be Randomised</a:t>
            </a:r>
            <a:endParaRPr lang="en-US" dirty="0">
              <a:solidFill>
                <a:schemeClr val="bg1"/>
              </a:solidFill>
            </a:endParaRPr>
          </a:p>
        </p:txBody>
      </p:sp>
      <p:pic>
        <p:nvPicPr>
          <p:cNvPr id="11" name="Picture 10"/>
          <p:cNvPicPr/>
          <p:nvPr/>
        </p:nvPicPr>
        <p:blipFill rotWithShape="1">
          <a:blip r:embed="rId3"/>
          <a:srcRect l="36218" t="28255" r="38942" b="10603"/>
          <a:stretch/>
        </p:blipFill>
        <p:spPr bwMode="auto">
          <a:xfrm>
            <a:off x="1599473" y="1893776"/>
            <a:ext cx="2632892" cy="4419758"/>
          </a:xfrm>
          <a:prstGeom prst="rect">
            <a:avLst/>
          </a:prstGeom>
          <a:ln>
            <a:noFill/>
          </a:ln>
          <a:extLst>
            <a:ext uri="{53640926-AAD7-44D8-BBD7-CCE9431645EC}">
              <a14:shadowObscured xmlns:a14="http://schemas.microsoft.com/office/drawing/2010/main"/>
            </a:ext>
          </a:extLst>
        </p:spPr>
      </p:pic>
      <p:pic>
        <p:nvPicPr>
          <p:cNvPr id="5" name="Picture 4" descr="A screenshot of a social media post&#10;&#10;Description automatically generated">
            <a:extLst>
              <a:ext uri="{FF2B5EF4-FFF2-40B4-BE49-F238E27FC236}">
                <a16:creationId xmlns:a16="http://schemas.microsoft.com/office/drawing/2014/main" id="{15B00819-5614-4226-A148-D6B787019F5F}"/>
              </a:ext>
            </a:extLst>
          </p:cNvPr>
          <p:cNvPicPr>
            <a:picLocks noChangeAspect="1"/>
          </p:cNvPicPr>
          <p:nvPr/>
        </p:nvPicPr>
        <p:blipFill rotWithShape="1">
          <a:blip r:embed="rId4"/>
          <a:srcRect t="14218" b="8464"/>
          <a:stretch/>
        </p:blipFill>
        <p:spPr>
          <a:xfrm>
            <a:off x="5671186" y="3386042"/>
            <a:ext cx="5174638" cy="2249424"/>
          </a:xfrm>
          <a:prstGeom prst="rect">
            <a:avLst/>
          </a:prstGeom>
        </p:spPr>
      </p:pic>
    </p:spTree>
    <p:extLst>
      <p:ext uri="{BB962C8B-B14F-4D97-AF65-F5344CB8AC3E}">
        <p14:creationId xmlns:p14="http://schemas.microsoft.com/office/powerpoint/2010/main" val="23826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54511" y="2866599"/>
            <a:ext cx="2613399" cy="18869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a:t>Usual Care </a:t>
            </a:r>
          </a:p>
        </p:txBody>
      </p:sp>
      <p:sp>
        <p:nvSpPr>
          <p:cNvPr id="3" name="Rectangle 2"/>
          <p:cNvSpPr/>
          <p:nvPr/>
        </p:nvSpPr>
        <p:spPr>
          <a:xfrm>
            <a:off x="7039260" y="2820181"/>
            <a:ext cx="2613399" cy="18869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a:t>Usual Care Plus Trial Medication</a:t>
            </a:r>
          </a:p>
        </p:txBody>
      </p:sp>
      <p:sp>
        <p:nvSpPr>
          <p:cNvPr id="4" name="TextBox 3"/>
          <p:cNvSpPr txBox="1"/>
          <p:nvPr/>
        </p:nvSpPr>
        <p:spPr>
          <a:xfrm>
            <a:off x="3161211" y="888274"/>
            <a:ext cx="4715691" cy="1723549"/>
          </a:xfrm>
          <a:prstGeom prst="rect">
            <a:avLst/>
          </a:prstGeom>
          <a:noFill/>
        </p:spPr>
        <p:txBody>
          <a:bodyPr wrap="square" rtlCol="0">
            <a:spAutoFit/>
          </a:bodyPr>
          <a:lstStyle/>
          <a:p>
            <a:r>
              <a:rPr lang="en-GB" sz="5400" dirty="0">
                <a:solidFill>
                  <a:schemeClr val="bg1"/>
                </a:solidFill>
              </a:rPr>
              <a:t>Randomisation</a:t>
            </a:r>
          </a:p>
          <a:p>
            <a:endParaRPr lang="en-GB" sz="3200" dirty="0">
              <a:solidFill>
                <a:schemeClr val="bg1"/>
              </a:solidFill>
            </a:endParaRPr>
          </a:p>
          <a:p>
            <a:r>
              <a:rPr lang="en-GB" sz="2000" dirty="0">
                <a:solidFill>
                  <a:schemeClr val="bg1"/>
                </a:solidFill>
              </a:rPr>
              <a:t>Participants will be randomised to either</a:t>
            </a:r>
            <a:endParaRPr lang="en-US" sz="2000" dirty="0">
              <a:solidFill>
                <a:schemeClr val="bg1"/>
              </a:solidFill>
            </a:endParaRPr>
          </a:p>
        </p:txBody>
      </p:sp>
      <p:sp>
        <p:nvSpPr>
          <p:cNvPr id="5" name="TextBox 4"/>
          <p:cNvSpPr txBox="1"/>
          <p:nvPr/>
        </p:nvSpPr>
        <p:spPr>
          <a:xfrm>
            <a:off x="5316584" y="3526971"/>
            <a:ext cx="685196" cy="523220"/>
          </a:xfrm>
          <a:prstGeom prst="rect">
            <a:avLst/>
          </a:prstGeom>
          <a:noFill/>
        </p:spPr>
        <p:txBody>
          <a:bodyPr wrap="square" rtlCol="0">
            <a:spAutoFit/>
          </a:bodyPr>
          <a:lstStyle/>
          <a:p>
            <a:r>
              <a:rPr lang="en-GB" sz="2800" dirty="0">
                <a:solidFill>
                  <a:schemeClr val="bg1"/>
                </a:solidFill>
              </a:rPr>
              <a:t>OR</a:t>
            </a:r>
            <a:endParaRPr lang="en-US" sz="2800" dirty="0">
              <a:solidFill>
                <a:schemeClr val="bg1"/>
              </a:solidFill>
            </a:endParaRPr>
          </a:p>
        </p:txBody>
      </p:sp>
      <p:sp>
        <p:nvSpPr>
          <p:cNvPr id="6" name="Rectangle 5"/>
          <p:cNvSpPr/>
          <p:nvPr/>
        </p:nvSpPr>
        <p:spPr>
          <a:xfrm>
            <a:off x="1047996" y="5754757"/>
            <a:ext cx="9493730" cy="619272"/>
          </a:xfrm>
          <a:prstGeom prst="rect">
            <a:avLst/>
          </a:prstGeom>
        </p:spPr>
        <p:txBody>
          <a:bodyPr wrap="square">
            <a:spAutoFit/>
          </a:bodyPr>
          <a:lstStyle/>
          <a:p>
            <a:pPr lvl="0" algn="ctr">
              <a:lnSpc>
                <a:spcPct val="107000"/>
              </a:lnSpc>
              <a:spcAft>
                <a:spcPts val="0"/>
              </a:spcAft>
            </a:pPr>
            <a:r>
              <a:rPr lang="en-GB" sz="1600" b="1" dirty="0">
                <a:solidFill>
                  <a:schemeClr val="bg1"/>
                </a:solidFill>
                <a:ea typeface="Times New Roman" panose="02020603050405020304" pitchFamily="18" charset="0"/>
                <a:cs typeface="Times New Roman" panose="02020603050405020304" pitchFamily="18" charset="0"/>
              </a:rPr>
              <a:t>Randomisation result instant, copy automatically sent to trial team and participant, randomisation will also provide participants trial ID </a:t>
            </a:r>
            <a:endParaRPr lang="en-GB" sz="1600" b="1" dirty="0">
              <a:solidFill>
                <a:schemeClr val="bg1"/>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05670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60613" y="1318580"/>
            <a:ext cx="10044952" cy="4247317"/>
          </a:xfrm>
          <a:prstGeom prst="rect">
            <a:avLst/>
          </a:prstGeom>
          <a:noFill/>
        </p:spPr>
        <p:txBody>
          <a:bodyPr wrap="square" rtlCol="0">
            <a:spAutoFit/>
          </a:bodyPr>
          <a:lstStyle/>
          <a:p>
            <a:pPr algn="ctr"/>
            <a:r>
              <a:rPr lang="en-GB" sz="5400" dirty="0">
                <a:solidFill>
                  <a:schemeClr val="bg1"/>
                </a:solidFill>
              </a:rPr>
              <a:t>Trial Medication &amp; Swab will be dispatched from Oxford CTU. </a:t>
            </a:r>
          </a:p>
          <a:p>
            <a:pPr algn="ctr"/>
            <a:r>
              <a:rPr lang="en-GB" sz="5400" dirty="0">
                <a:solidFill>
                  <a:schemeClr val="bg1"/>
                </a:solidFill>
              </a:rPr>
              <a:t>If you chose to prescribe Trial Medication CTU </a:t>
            </a:r>
            <a:r>
              <a:rPr lang="en-GB" sz="5400" b="1" dirty="0">
                <a:solidFill>
                  <a:srgbClr val="FF0000"/>
                </a:solidFill>
              </a:rPr>
              <a:t>MUST</a:t>
            </a:r>
            <a:r>
              <a:rPr lang="en-GB" sz="5400" dirty="0">
                <a:solidFill>
                  <a:schemeClr val="bg1"/>
                </a:solidFill>
              </a:rPr>
              <a:t> be informed without delay</a:t>
            </a:r>
            <a:endParaRPr lang="en-GB" sz="3200" dirty="0">
              <a:solidFill>
                <a:schemeClr val="bg1"/>
              </a:solidFill>
            </a:endParaRPr>
          </a:p>
        </p:txBody>
      </p:sp>
    </p:spTree>
    <p:extLst>
      <p:ext uri="{BB962C8B-B14F-4D97-AF65-F5344CB8AC3E}">
        <p14:creationId xmlns:p14="http://schemas.microsoft.com/office/powerpoint/2010/main" val="10486248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005841" y="923330"/>
            <a:ext cx="9692959" cy="5394343"/>
          </a:xfrm>
          <a:prstGeom prst="rect">
            <a:avLst/>
          </a:prstGeom>
        </p:spPr>
      </p:pic>
      <p:sp>
        <p:nvSpPr>
          <p:cNvPr id="2" name="Rectangle 1"/>
          <p:cNvSpPr/>
          <p:nvPr/>
        </p:nvSpPr>
        <p:spPr>
          <a:xfrm>
            <a:off x="3207970" y="1396539"/>
            <a:ext cx="4095160" cy="646331"/>
          </a:xfrm>
          <a:prstGeom prst="rect">
            <a:avLst/>
          </a:prstGeom>
          <a:noFill/>
        </p:spPr>
        <p:txBody>
          <a:bodyPr wrap="none" lIns="91440" tIns="45720" rIns="91440" bIns="45720">
            <a:spAutoFit/>
          </a:bodyPr>
          <a:lstStyle/>
          <a:p>
            <a:pPr algn="ctr"/>
            <a:r>
              <a:rPr lang="en-US" sz="3600" b="1" cap="none" spc="0" dirty="0">
                <a:ln w="22225">
                  <a:solidFill>
                    <a:schemeClr val="accent2"/>
                  </a:solidFill>
                  <a:prstDash val="solid"/>
                </a:ln>
                <a:solidFill>
                  <a:schemeClr val="accent2">
                    <a:lumMod val="40000"/>
                    <a:lumOff val="60000"/>
                  </a:schemeClr>
                </a:solidFill>
                <a:effectLst/>
              </a:rPr>
              <a:t>USUAL CARE GROUP</a:t>
            </a:r>
          </a:p>
        </p:txBody>
      </p:sp>
      <p:sp>
        <p:nvSpPr>
          <p:cNvPr id="5" name="TextBox 4"/>
          <p:cNvSpPr txBox="1"/>
          <p:nvPr/>
        </p:nvSpPr>
        <p:spPr>
          <a:xfrm>
            <a:off x="1147874" y="2740146"/>
            <a:ext cx="4315493" cy="2816156"/>
          </a:xfrm>
          <a:prstGeom prst="rect">
            <a:avLst/>
          </a:prstGeom>
          <a:noFill/>
        </p:spPr>
        <p:txBody>
          <a:bodyPr wrap="square" rtlCol="0">
            <a:spAutoFit/>
          </a:bodyPr>
          <a:lstStyle/>
          <a:p>
            <a:pPr marL="285750" indent="-285750" algn="just">
              <a:buFont typeface="Wingdings" panose="05000000000000000000" pitchFamily="2" charset="2"/>
              <a:buChar char="Ø"/>
            </a:pPr>
            <a:r>
              <a:rPr lang="en-GB" sz="2000" dirty="0"/>
              <a:t>GPs to provide clinical care and advice according to current practice</a:t>
            </a:r>
          </a:p>
          <a:p>
            <a:pPr algn="just"/>
            <a:endParaRPr lang="en-GB" sz="2000" dirty="0"/>
          </a:p>
          <a:p>
            <a:pPr marL="285750" indent="-285750" algn="just">
              <a:buFont typeface="Wingdings" panose="05000000000000000000" pitchFamily="2" charset="2"/>
              <a:buChar char="Ø"/>
            </a:pPr>
            <a:r>
              <a:rPr lang="en-GB" sz="2000" dirty="0"/>
              <a:t>Participants will be advised to contact their GP if their condition worsens or they have concerns about their illness at any time during the trial.</a:t>
            </a:r>
          </a:p>
          <a:p>
            <a:pPr marL="285750" indent="-285750">
              <a:buFont typeface="Arial" panose="020B0604020202020204" pitchFamily="34" charset="0"/>
              <a:buChar char="•"/>
            </a:pP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62445"/>
          <a:stretch/>
        </p:blipFill>
        <p:spPr>
          <a:xfrm>
            <a:off x="9819160" y="2087072"/>
            <a:ext cx="1706090" cy="4230601"/>
          </a:xfrm>
          <a:prstGeom prst="rect">
            <a:avLst/>
          </a:prstGeom>
        </p:spPr>
      </p:pic>
      <p:pic>
        <p:nvPicPr>
          <p:cNvPr id="7" name="Picture 6"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
        <p:nvSpPr>
          <p:cNvPr id="4" name="TextBox 3"/>
          <p:cNvSpPr txBox="1"/>
          <p:nvPr/>
        </p:nvSpPr>
        <p:spPr>
          <a:xfrm>
            <a:off x="5605401" y="2740146"/>
            <a:ext cx="4213760" cy="3077766"/>
          </a:xfrm>
          <a:prstGeom prst="rect">
            <a:avLst/>
          </a:prstGeom>
          <a:noFill/>
        </p:spPr>
        <p:txBody>
          <a:bodyPr wrap="square" rtlCol="0">
            <a:spAutoFit/>
          </a:bodyPr>
          <a:lstStyle/>
          <a:p>
            <a:pPr marL="285750" indent="-285750" algn="just">
              <a:buFont typeface="Wingdings" panose="05000000000000000000" pitchFamily="2" charset="2"/>
              <a:buChar char="Ø"/>
            </a:pPr>
            <a:r>
              <a:rPr lang="en-GB" sz="2000" dirty="0"/>
              <a:t>All participants will be able to take their usual prescribed medications and medicines such as paracetamol but they should agree not to take any experimental or unlicensed drugs for their illness.  </a:t>
            </a:r>
          </a:p>
          <a:p>
            <a:pPr marL="285750" indent="-285750" algn="just">
              <a:buFont typeface="Wingdings" panose="05000000000000000000" pitchFamily="2" charset="2"/>
              <a:buChar char="Ø"/>
            </a:pPr>
            <a:endParaRPr lang="en-GB" sz="2000" dirty="0"/>
          </a:p>
          <a:p>
            <a:pPr marL="285750" indent="-285750">
              <a:buFont typeface="Wingdings" panose="05000000000000000000" pitchFamily="2" charset="2"/>
              <a:buChar char="Ø"/>
            </a:pPr>
            <a:endParaRPr lang="en-GB" sz="1800" dirty="0"/>
          </a:p>
          <a:p>
            <a:pPr marL="285750" indent="-285750">
              <a:buFont typeface="Wingdings" panose="05000000000000000000" pitchFamily="2" charset="2"/>
              <a:buChar char="Ø"/>
            </a:pPr>
            <a:endParaRPr lang="en-GB" sz="1800" dirty="0"/>
          </a:p>
          <a:p>
            <a:pPr marL="285750" indent="-285750">
              <a:buFont typeface="Wingdings" panose="05000000000000000000" pitchFamily="2" charset="2"/>
              <a:buChar char="Ø"/>
            </a:pPr>
            <a:endParaRPr lang="en-GB" sz="1800" dirty="0"/>
          </a:p>
        </p:txBody>
      </p:sp>
      <p:sp>
        <p:nvSpPr>
          <p:cNvPr id="8" name="TextBox 7"/>
          <p:cNvSpPr txBox="1"/>
          <p:nvPr/>
        </p:nvSpPr>
        <p:spPr>
          <a:xfrm>
            <a:off x="1383994" y="5847886"/>
            <a:ext cx="8936652" cy="369332"/>
          </a:xfrm>
          <a:prstGeom prst="rect">
            <a:avLst/>
          </a:prstGeom>
          <a:noFill/>
        </p:spPr>
        <p:txBody>
          <a:bodyPr wrap="square" rtlCol="0">
            <a:spAutoFit/>
          </a:bodyPr>
          <a:lstStyle/>
          <a:p>
            <a:pPr algn="just"/>
            <a:r>
              <a:rPr lang="en-GB" sz="1800" dirty="0"/>
              <a:t>* The study team will not be responsible for the usual medical care of the participants illness</a:t>
            </a:r>
          </a:p>
        </p:txBody>
      </p:sp>
    </p:spTree>
    <p:extLst>
      <p:ext uri="{BB962C8B-B14F-4D97-AF65-F5344CB8AC3E}">
        <p14:creationId xmlns:p14="http://schemas.microsoft.com/office/powerpoint/2010/main" val="1032560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89461" y="932031"/>
            <a:ext cx="9817332" cy="5489261"/>
          </a:xfrm>
          <a:prstGeom prst="rect">
            <a:avLst/>
          </a:prstGeom>
        </p:spPr>
      </p:pic>
      <p:sp>
        <p:nvSpPr>
          <p:cNvPr id="3" name="TextBox 2"/>
          <p:cNvSpPr txBox="1"/>
          <p:nvPr/>
        </p:nvSpPr>
        <p:spPr>
          <a:xfrm>
            <a:off x="1058091" y="932031"/>
            <a:ext cx="2965269" cy="1384995"/>
          </a:xfrm>
          <a:prstGeom prst="rect">
            <a:avLst/>
          </a:prstGeom>
          <a:noFill/>
        </p:spPr>
        <p:txBody>
          <a:bodyPr wrap="square" rtlCol="0">
            <a:spAutoFit/>
          </a:bodyPr>
          <a:lstStyle/>
          <a:p>
            <a:pPr algn="ctr"/>
            <a:r>
              <a:rPr lang="en-US" sz="2800" b="1" dirty="0"/>
              <a:t>Serious Adverse Event</a:t>
            </a:r>
          </a:p>
          <a:p>
            <a:pPr algn="ctr"/>
            <a:r>
              <a:rPr lang="en-GB" sz="2800" b="1" dirty="0"/>
              <a:t>Reporting</a:t>
            </a:r>
            <a:endParaRPr lang="en-US" sz="2800" b="1" dirty="0"/>
          </a:p>
        </p:txBody>
      </p:sp>
      <p:sp>
        <p:nvSpPr>
          <p:cNvPr id="4" name="TextBox 3"/>
          <p:cNvSpPr txBox="1"/>
          <p:nvPr/>
        </p:nvSpPr>
        <p:spPr>
          <a:xfrm>
            <a:off x="3127007" y="1509055"/>
            <a:ext cx="3912052" cy="4539704"/>
          </a:xfrm>
          <a:prstGeom prst="rect">
            <a:avLst/>
          </a:prstGeom>
          <a:noFill/>
        </p:spPr>
        <p:txBody>
          <a:bodyPr wrap="square" rtlCol="0">
            <a:spAutoFit/>
          </a:bodyPr>
          <a:lstStyle/>
          <a:p>
            <a:endParaRPr lang="en-GB" dirty="0"/>
          </a:p>
          <a:p>
            <a:pPr algn="ctr"/>
            <a:r>
              <a:rPr lang="en-GB" dirty="0"/>
              <a:t>IF YOU BECOME AWARE OF AN SAE PLEASE REPORT WITHIN 24 HOURS (contact details).</a:t>
            </a:r>
          </a:p>
          <a:p>
            <a:pPr marL="285750" indent="-285750">
              <a:buFont typeface="Arial" panose="020B0604020202020204" pitchFamily="34" charset="0"/>
              <a:buChar char="•"/>
            </a:pPr>
            <a:endParaRPr lang="en-GB" dirty="0"/>
          </a:p>
          <a:p>
            <a:pPr lvl="0" algn="ctr"/>
            <a:r>
              <a:rPr lang="en-GB" dirty="0"/>
              <a:t> What SAEs should I report? </a:t>
            </a:r>
          </a:p>
          <a:p>
            <a:pPr lvl="0" algn="ctr"/>
            <a:r>
              <a:rPr lang="en-GB" dirty="0"/>
              <a:t>An event which:</a:t>
            </a:r>
          </a:p>
          <a:p>
            <a:pPr lvl="0" algn="ctr"/>
            <a:r>
              <a:rPr lang="en-GB" dirty="0" err="1"/>
              <a:t>i</a:t>
            </a:r>
            <a:r>
              <a:rPr lang="en-GB" dirty="0"/>
              <a:t>) leads to </a:t>
            </a:r>
            <a:r>
              <a:rPr lang="en-GB" b="1" dirty="0"/>
              <a:t>hospitalisation or death </a:t>
            </a:r>
            <a:r>
              <a:rPr lang="en-GB" dirty="0"/>
              <a:t>NOT DUE to COVID-19</a:t>
            </a:r>
          </a:p>
          <a:p>
            <a:pPr lvl="0" algn="ctr"/>
            <a:r>
              <a:rPr lang="en-GB" dirty="0" err="1">
                <a:solidFill>
                  <a:schemeClr val="tx2">
                    <a:lumMod val="75000"/>
                  </a:schemeClr>
                </a:solidFill>
              </a:rPr>
              <a:t>i</a:t>
            </a:r>
            <a:r>
              <a:rPr lang="en-GB" dirty="0">
                <a:solidFill>
                  <a:schemeClr val="tx2">
                    <a:lumMod val="75000"/>
                  </a:schemeClr>
                </a:solidFill>
              </a:rPr>
              <a:t>) is </a:t>
            </a:r>
            <a:r>
              <a:rPr lang="en-GB" b="1" dirty="0">
                <a:solidFill>
                  <a:schemeClr val="tx2">
                    <a:lumMod val="75000"/>
                  </a:schemeClr>
                </a:solidFill>
              </a:rPr>
              <a:t>life-threatening</a:t>
            </a:r>
            <a:endParaRPr lang="en-US" b="1" dirty="0">
              <a:solidFill>
                <a:schemeClr val="tx2">
                  <a:lumMod val="75000"/>
                </a:schemeClr>
              </a:solidFill>
            </a:endParaRPr>
          </a:p>
          <a:p>
            <a:pPr lvl="0" algn="ctr"/>
            <a:r>
              <a:rPr lang="en-US" dirty="0">
                <a:solidFill>
                  <a:schemeClr val="accent2">
                    <a:lumMod val="75000"/>
                  </a:schemeClr>
                </a:solidFill>
              </a:rPr>
              <a:t>ii) </a:t>
            </a:r>
            <a:r>
              <a:rPr lang="en-GB" dirty="0">
                <a:solidFill>
                  <a:schemeClr val="accent2">
                    <a:lumMod val="75000"/>
                  </a:schemeClr>
                </a:solidFill>
              </a:rPr>
              <a:t>results in persistent or significant </a:t>
            </a:r>
            <a:r>
              <a:rPr lang="en-GB" b="1" dirty="0">
                <a:solidFill>
                  <a:schemeClr val="accent2">
                    <a:lumMod val="75000"/>
                  </a:schemeClr>
                </a:solidFill>
              </a:rPr>
              <a:t>disability/incapacity</a:t>
            </a:r>
          </a:p>
          <a:p>
            <a:pPr lvl="0" algn="ctr"/>
            <a:r>
              <a:rPr lang="en-US" dirty="0">
                <a:solidFill>
                  <a:schemeClr val="accent4">
                    <a:lumMod val="50000"/>
                  </a:schemeClr>
                </a:solidFill>
              </a:rPr>
              <a:t> iii) </a:t>
            </a:r>
            <a:r>
              <a:rPr lang="en-GB" dirty="0">
                <a:solidFill>
                  <a:schemeClr val="accent4">
                    <a:lumMod val="50000"/>
                  </a:schemeClr>
                </a:solidFill>
              </a:rPr>
              <a:t>consists of a </a:t>
            </a:r>
            <a:r>
              <a:rPr lang="en-GB" b="1" dirty="0">
                <a:solidFill>
                  <a:schemeClr val="accent4">
                    <a:lumMod val="50000"/>
                  </a:schemeClr>
                </a:solidFill>
              </a:rPr>
              <a:t>congenital anomaly or birth defect</a:t>
            </a:r>
            <a:r>
              <a:rPr lang="en-GB" dirty="0">
                <a:solidFill>
                  <a:schemeClr val="accent4">
                    <a:lumMod val="50000"/>
                  </a:schemeClr>
                </a:solidFill>
              </a:rPr>
              <a:t>*.</a:t>
            </a:r>
            <a:endParaRPr lang="en-US" dirty="0">
              <a:solidFill>
                <a:schemeClr val="accent4">
                  <a:lumMod val="50000"/>
                </a:schemeClr>
              </a:solidFill>
            </a:endParaRPr>
          </a:p>
          <a:p>
            <a:pPr algn="ctr"/>
            <a:endParaRPr lang="en-GB" dirty="0"/>
          </a:p>
          <a:p>
            <a:pPr algn="ctr"/>
            <a:endParaRPr lang="en-GB" dirty="0"/>
          </a:p>
          <a:p>
            <a:pPr marL="285750" indent="-285750">
              <a:buFont typeface="Arial" panose="020B0604020202020204" pitchFamily="34" charset="0"/>
              <a:buChar char="•"/>
            </a:pPr>
            <a:endParaRPr lang="en-US" dirty="0"/>
          </a:p>
        </p:txBody>
      </p:sp>
      <p:sp>
        <p:nvSpPr>
          <p:cNvPr id="6" name="Rectangle 5"/>
          <p:cNvSpPr/>
          <p:nvPr/>
        </p:nvSpPr>
        <p:spPr>
          <a:xfrm>
            <a:off x="1007139" y="5767968"/>
            <a:ext cx="7422738" cy="353943"/>
          </a:xfrm>
          <a:prstGeom prst="rect">
            <a:avLst/>
          </a:prstGeom>
        </p:spPr>
        <p:txBody>
          <a:bodyPr wrap="none">
            <a:spAutoFit/>
          </a:bodyPr>
          <a:lstStyle/>
          <a:p>
            <a:pPr marL="285750" indent="-285750">
              <a:buFont typeface="Arial" panose="020B0604020202020204" pitchFamily="34" charset="0"/>
              <a:buChar char="•"/>
            </a:pPr>
            <a:r>
              <a:rPr lang="en-GB" dirty="0"/>
              <a:t>Hospitalisation or death due to COVID-19 DO NOT need to be reported as SAEs</a:t>
            </a:r>
            <a:endParaRPr lang="en-US" dirty="0"/>
          </a:p>
        </p:txBody>
      </p:sp>
    </p:spTree>
    <p:extLst>
      <p:ext uri="{BB962C8B-B14F-4D97-AF65-F5344CB8AC3E}">
        <p14:creationId xmlns:p14="http://schemas.microsoft.com/office/powerpoint/2010/main" val="1702919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46909" y="899594"/>
            <a:ext cx="9286961" cy="5378390"/>
          </a:xfrm>
          <a:prstGeom prst="rect">
            <a:avLst/>
          </a:prstGeom>
        </p:spPr>
      </p:pic>
      <p:pic>
        <p:nvPicPr>
          <p:cNvPr id="3" name="Picture 2"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738947" y="82290"/>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4543970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884" r="-2584"/>
          <a:stretch/>
        </p:blipFill>
        <p:spPr>
          <a:xfrm>
            <a:off x="415636" y="1155469"/>
            <a:ext cx="10923336" cy="4782647"/>
          </a:xfrm>
          <a:prstGeom prst="rect">
            <a:avLst/>
          </a:prstGeom>
        </p:spPr>
      </p:pic>
      <p:sp>
        <p:nvSpPr>
          <p:cNvPr id="3" name="TextBox 2"/>
          <p:cNvSpPr txBox="1"/>
          <p:nvPr/>
        </p:nvSpPr>
        <p:spPr>
          <a:xfrm>
            <a:off x="3948546" y="3100647"/>
            <a:ext cx="3408218" cy="2246769"/>
          </a:xfrm>
          <a:prstGeom prst="rect">
            <a:avLst/>
          </a:prstGeom>
          <a:noFill/>
        </p:spPr>
        <p:txBody>
          <a:bodyPr wrap="square" rtlCol="0">
            <a:spAutoFit/>
          </a:bodyPr>
          <a:lstStyle/>
          <a:p>
            <a:pPr lvl="0" algn="ctr"/>
            <a:r>
              <a:rPr lang="en-US" sz="2800" dirty="0"/>
              <a:t>Participants will start filling in their 28 day online diary from the day after </a:t>
            </a:r>
            <a:r>
              <a:rPr lang="en-US" sz="2800" dirty="0" err="1"/>
              <a:t>Randomisation</a:t>
            </a:r>
            <a:endParaRPr lang="en-GB" sz="2800" dirty="0"/>
          </a:p>
        </p:txBody>
      </p:sp>
      <p:sp>
        <p:nvSpPr>
          <p:cNvPr id="4" name="Rectangle 3"/>
          <p:cNvSpPr/>
          <p:nvPr/>
        </p:nvSpPr>
        <p:spPr>
          <a:xfrm>
            <a:off x="7688849" y="1461847"/>
            <a:ext cx="3541646" cy="1200329"/>
          </a:xfrm>
          <a:prstGeom prst="rect">
            <a:avLst/>
          </a:prstGeom>
          <a:noFill/>
        </p:spPr>
        <p:txBody>
          <a:bodyPr wrap="square" lIns="91440" tIns="45720" rIns="91440" bIns="45720">
            <a:spAutoFit/>
          </a:bodyPr>
          <a:lstStyle/>
          <a:p>
            <a:pPr algn="ctr"/>
            <a:r>
              <a:rPr lang="en-US" sz="3600" b="1" cap="none" spc="0" dirty="0">
                <a:ln w="22225">
                  <a:solidFill>
                    <a:schemeClr val="accent2"/>
                  </a:solidFill>
                  <a:prstDash val="solid"/>
                </a:ln>
                <a:solidFill>
                  <a:schemeClr val="accent2">
                    <a:lumMod val="40000"/>
                    <a:lumOff val="60000"/>
                  </a:schemeClr>
                </a:solidFill>
                <a:effectLst/>
              </a:rPr>
              <a:t>Symptom </a:t>
            </a:r>
          </a:p>
          <a:p>
            <a:pPr algn="ctr"/>
            <a:r>
              <a:rPr lang="en-US" sz="3600" b="1" cap="none" spc="0" dirty="0">
                <a:ln w="22225">
                  <a:solidFill>
                    <a:schemeClr val="accent2"/>
                  </a:solidFill>
                  <a:prstDash val="solid"/>
                </a:ln>
                <a:solidFill>
                  <a:schemeClr val="accent2">
                    <a:lumMod val="40000"/>
                    <a:lumOff val="60000"/>
                  </a:schemeClr>
                </a:solidFill>
                <a:effectLst/>
              </a:rPr>
              <a:t>Diaries</a:t>
            </a:r>
          </a:p>
        </p:txBody>
      </p:sp>
      <p:pic>
        <p:nvPicPr>
          <p:cNvPr id="5" name="Picture 4"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506191" y="107228"/>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7571387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8131"/>
          <a:stretch/>
        </p:blipFill>
        <p:spPr>
          <a:xfrm>
            <a:off x="5747657" y="858933"/>
            <a:ext cx="5101145" cy="5532977"/>
          </a:xfrm>
          <a:prstGeom prst="rect">
            <a:avLst/>
          </a:prstGeom>
        </p:spPr>
      </p:pic>
      <p:pic>
        <p:nvPicPr>
          <p:cNvPr id="3" name="Picture 2"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672445" y="82289"/>
            <a:ext cx="1847850" cy="666115"/>
          </a:xfrm>
          <a:prstGeom prst="rect">
            <a:avLst/>
          </a:prstGeom>
          <a:noFill/>
          <a:ln>
            <a:noFill/>
          </a:ln>
          <a:effectLst/>
          <a:extLst>
            <a:ext uri="{53640926-AAD7-44D8-BBD7-CCE9431645EC}">
              <a14:shadowObscured xmlns:a14="http://schemas.microsoft.com/office/drawing/2010/main"/>
            </a:ext>
          </a:extLst>
        </p:spPr>
      </p:pic>
      <p:sp>
        <p:nvSpPr>
          <p:cNvPr id="4" name="TextBox 3"/>
          <p:cNvSpPr txBox="1"/>
          <p:nvPr/>
        </p:nvSpPr>
        <p:spPr>
          <a:xfrm>
            <a:off x="1018904" y="1640262"/>
            <a:ext cx="3931920" cy="3970318"/>
          </a:xfrm>
          <a:prstGeom prst="rect">
            <a:avLst/>
          </a:prstGeom>
          <a:noFill/>
        </p:spPr>
        <p:txBody>
          <a:bodyPr wrap="square" rtlCol="0">
            <a:spAutoFit/>
          </a:bodyPr>
          <a:lstStyle/>
          <a:p>
            <a:pPr algn="ctr"/>
            <a:r>
              <a:rPr lang="en-GB" sz="3600" dirty="0">
                <a:solidFill>
                  <a:schemeClr val="bg1"/>
                </a:solidFill>
              </a:rPr>
              <a:t>Participants will receive a telephone call on day 7, 14 and 28 if they’re not completing their daily diary online</a:t>
            </a:r>
            <a:endParaRPr lang="en-US" sz="3600" dirty="0">
              <a:solidFill>
                <a:schemeClr val="bg1"/>
              </a:solidFill>
            </a:endParaRPr>
          </a:p>
        </p:txBody>
      </p:sp>
    </p:spTree>
    <p:extLst>
      <p:ext uri="{BB962C8B-B14F-4D97-AF65-F5344CB8AC3E}">
        <p14:creationId xmlns:p14="http://schemas.microsoft.com/office/powerpoint/2010/main" val="39849169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31025" y="908394"/>
            <a:ext cx="9742517" cy="5392624"/>
          </a:xfrm>
          <a:prstGeom prst="rect">
            <a:avLst/>
          </a:prstGeom>
        </p:spPr>
      </p:pic>
      <p:pic>
        <p:nvPicPr>
          <p:cNvPr id="3" name="Picture 2"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481253"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0420747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30531" y="2145427"/>
            <a:ext cx="9185563" cy="2062103"/>
          </a:xfrm>
          <a:prstGeom prst="rect">
            <a:avLst/>
          </a:prstGeom>
        </p:spPr>
        <p:txBody>
          <a:bodyPr wrap="square">
            <a:spAutoFit/>
          </a:bodyPr>
          <a:lstStyle/>
          <a:p>
            <a: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Please contact the team if you have any problems:</a:t>
            </a:r>
          </a:p>
          <a:p>
            <a: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 </a:t>
            </a:r>
          </a:p>
          <a:p>
            <a:r>
              <a:rPr lang="en-US" sz="3200">
                <a:solidFill>
                  <a:schemeClr val="bg1"/>
                </a:solidFill>
                <a:latin typeface="Calibri" panose="020F0502020204030204" pitchFamily="34" charset="0"/>
                <a:ea typeface="Calibri" panose="020F0502020204030204" pitchFamily="34" charset="0"/>
                <a:cs typeface="Times New Roman" panose="02020603050405020304" pitchFamily="18" charset="0"/>
              </a:rPr>
              <a:t>Email</a:t>
            </a:r>
            <a: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 principle@phc.ox.ac.uk</a:t>
            </a:r>
            <a:b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br>
            <a: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Phone Number: 0800 138 0880</a:t>
            </a:r>
            <a:endParaRPr lang="en-GB" sz="2800" dirty="0">
              <a:solidFill>
                <a:schemeClr val="bg1"/>
              </a:solidFill>
            </a:endParaRPr>
          </a:p>
        </p:txBody>
      </p:sp>
      <p:pic>
        <p:nvPicPr>
          <p:cNvPr id="3" name="Picture 2"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799387" y="115541"/>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935291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3754" y="1009272"/>
            <a:ext cx="9821846" cy="3554819"/>
          </a:xfrm>
          <a:prstGeom prst="rect">
            <a:avLst/>
          </a:prstGeom>
          <a:noFill/>
        </p:spPr>
        <p:txBody>
          <a:bodyPr wrap="square" rtlCol="0">
            <a:spAutoFit/>
          </a:bodyPr>
          <a:lstStyle/>
          <a:p>
            <a:pPr lvl="0"/>
            <a:r>
              <a:rPr lang="en-US" sz="4000" dirty="0">
                <a:solidFill>
                  <a:schemeClr val="bg1"/>
                </a:solidFill>
              </a:rPr>
              <a:t>Aim:</a:t>
            </a:r>
          </a:p>
          <a:p>
            <a:pPr lvl="0"/>
            <a:endParaRPr lang="en-US" dirty="0">
              <a:solidFill>
                <a:schemeClr val="bg1"/>
              </a:solidFill>
            </a:endParaRPr>
          </a:p>
          <a:p>
            <a:pPr lvl="0" algn="ctr"/>
            <a:r>
              <a:rPr lang="en-US" dirty="0">
                <a:solidFill>
                  <a:schemeClr val="bg1"/>
                </a:solidFill>
              </a:rPr>
              <a:t> </a:t>
            </a:r>
            <a:r>
              <a:rPr lang="en-US" sz="2800" dirty="0">
                <a:solidFill>
                  <a:schemeClr val="bg1"/>
                </a:solidFill>
              </a:rPr>
              <a:t>To be the national Primary Care platform trial for UK COVID-19, assessing the effectiveness of trial treatments in reducing the need for hospital admission or death for patients with suspected COVID-19 infection aged ≥50 years with comorbidity, and aged ≥65 with or without comorbidity, and during time of prevalent COVID-19 infections in the context of current care delivery</a:t>
            </a:r>
            <a:endParaRPr lang="en-GB" sz="2800" dirty="0">
              <a:solidFill>
                <a:schemeClr val="bg1"/>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0150" y="4564091"/>
            <a:ext cx="3595100" cy="1919259"/>
          </a:xfrm>
          <a:prstGeom prst="rect">
            <a:avLst/>
          </a:prstGeom>
        </p:spPr>
      </p:pic>
      <p:pic>
        <p:nvPicPr>
          <p:cNvPr id="4" name="Picture 3"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680752"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17611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4741" y="1046541"/>
            <a:ext cx="7661025" cy="769441"/>
          </a:xfrm>
          <a:prstGeom prst="rect">
            <a:avLst/>
          </a:prstGeom>
          <a:noFill/>
        </p:spPr>
        <p:txBody>
          <a:bodyPr wrap="square" rtlCol="0">
            <a:spAutoFit/>
          </a:bodyPr>
          <a:lstStyle/>
          <a:p>
            <a:r>
              <a:rPr lang="en-US" sz="4400" dirty="0">
                <a:latin typeface="Arial" panose="020B0604020202020204" pitchFamily="34" charset="0"/>
                <a:cs typeface="Arial" panose="020B0604020202020204" pitchFamily="34" charset="0"/>
              </a:rPr>
              <a:t>We are looking at…</a:t>
            </a:r>
          </a:p>
        </p:txBody>
      </p:sp>
      <p:sp>
        <p:nvSpPr>
          <p:cNvPr id="5" name="Oval 4"/>
          <p:cNvSpPr/>
          <p:nvPr/>
        </p:nvSpPr>
        <p:spPr>
          <a:xfrm>
            <a:off x="997527" y="3009207"/>
            <a:ext cx="2593571" cy="2518757"/>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200830" y="3496788"/>
            <a:ext cx="2165825" cy="1569660"/>
          </a:xfrm>
          <a:prstGeom prst="rect">
            <a:avLst/>
          </a:prstGeom>
          <a:noFill/>
        </p:spPr>
        <p:txBody>
          <a:bodyPr wrap="square" rtlCol="0">
            <a:spAutoFit/>
          </a:bodyPr>
          <a:lstStyle/>
          <a:p>
            <a:pPr algn="ctr">
              <a:spcAft>
                <a:spcPts val="2001"/>
              </a:spcAft>
            </a:pPr>
            <a:r>
              <a:rPr lang="en-GB" sz="2400" dirty="0"/>
              <a:t>Existing drugs that may be active against COVID-19 </a:t>
            </a:r>
            <a:endParaRPr lang="en-US" sz="4000" dirty="0">
              <a:latin typeface="Arial" panose="020B0604020202020204" pitchFamily="34" charset="0"/>
              <a:cs typeface="Arial" panose="020B0604020202020204" pitchFamily="34" charset="0"/>
            </a:endParaRPr>
          </a:p>
        </p:txBody>
      </p:sp>
      <p:sp>
        <p:nvSpPr>
          <p:cNvPr id="7" name="Oval 6"/>
          <p:cNvSpPr/>
          <p:nvPr/>
        </p:nvSpPr>
        <p:spPr>
          <a:xfrm>
            <a:off x="7348450" y="1624789"/>
            <a:ext cx="2618509" cy="2452603"/>
          </a:xfrm>
          <a:prstGeom prst="ellipse">
            <a:avLst/>
          </a:prstGeom>
          <a:solidFill>
            <a:schemeClr val="accent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TextBox 7"/>
          <p:cNvSpPr txBox="1"/>
          <p:nvPr/>
        </p:nvSpPr>
        <p:spPr>
          <a:xfrm>
            <a:off x="7747462" y="2352502"/>
            <a:ext cx="1787236" cy="830997"/>
          </a:xfrm>
          <a:prstGeom prst="rect">
            <a:avLst/>
          </a:prstGeom>
          <a:noFill/>
        </p:spPr>
        <p:txBody>
          <a:bodyPr wrap="square" rtlCol="0">
            <a:spAutoFit/>
          </a:bodyPr>
          <a:lstStyle/>
          <a:p>
            <a:pPr algn="ctr"/>
            <a:r>
              <a:rPr lang="en-GB" sz="2400" dirty="0"/>
              <a:t>Best usual primary care</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7593" y="4422370"/>
            <a:ext cx="3098731" cy="2060979"/>
          </a:xfrm>
          <a:prstGeom prst="rect">
            <a:avLst/>
          </a:prstGeom>
        </p:spPr>
      </p:pic>
      <p:sp>
        <p:nvSpPr>
          <p:cNvPr id="4" name="Oval 3"/>
          <p:cNvSpPr/>
          <p:nvPr/>
        </p:nvSpPr>
        <p:spPr>
          <a:xfrm>
            <a:off x="4268585" y="2352502"/>
            <a:ext cx="2402378" cy="2410691"/>
          </a:xfrm>
          <a:prstGeom prst="ellipse">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 name="TextBox 5"/>
          <p:cNvSpPr txBox="1"/>
          <p:nvPr/>
        </p:nvSpPr>
        <p:spPr>
          <a:xfrm>
            <a:off x="4771505" y="2957682"/>
            <a:ext cx="1396538" cy="1200329"/>
          </a:xfrm>
          <a:prstGeom prst="rect">
            <a:avLst/>
          </a:prstGeom>
          <a:noFill/>
        </p:spPr>
        <p:txBody>
          <a:bodyPr wrap="square" rtlCol="0">
            <a:spAutoFit/>
          </a:bodyPr>
          <a:lstStyle/>
          <a:p>
            <a:r>
              <a:rPr lang="en-GB" sz="7200" dirty="0"/>
              <a:t>VS</a:t>
            </a:r>
          </a:p>
        </p:txBody>
      </p:sp>
      <p:pic>
        <p:nvPicPr>
          <p:cNvPr id="10" name="Picture 9"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771505" y="77836"/>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163808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30124" y="1042540"/>
            <a:ext cx="4884088"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We are looking for</a:t>
            </a:r>
          </a:p>
        </p:txBody>
      </p:sp>
      <p:sp>
        <p:nvSpPr>
          <p:cNvPr id="4" name="TextBox 3"/>
          <p:cNvSpPr txBox="1"/>
          <p:nvPr/>
        </p:nvSpPr>
        <p:spPr>
          <a:xfrm>
            <a:off x="0" y="1811981"/>
            <a:ext cx="11525250" cy="1077218"/>
          </a:xfrm>
          <a:prstGeom prst="rect">
            <a:avLst/>
          </a:prstGeom>
          <a:noFill/>
        </p:spPr>
        <p:txBody>
          <a:bodyPr wrap="square" rtlCol="0">
            <a:spAutoFit/>
          </a:bodyPr>
          <a:lstStyle/>
          <a:p>
            <a:pPr lvl="0"/>
            <a:r>
              <a:rPr lang="en-GB" sz="2300" dirty="0">
                <a:solidFill>
                  <a:schemeClr val="bg1"/>
                </a:solidFill>
              </a:rPr>
              <a:t>We are looking for: </a:t>
            </a:r>
            <a:r>
              <a:rPr lang="en-US" sz="2300" dirty="0">
                <a:solidFill>
                  <a:schemeClr val="bg1"/>
                </a:solidFill>
              </a:rPr>
              <a:t>Patients aged ≥50-64 years with any of the following listed comorbidities:</a:t>
            </a:r>
          </a:p>
          <a:p>
            <a:pPr lvl="0"/>
            <a:endParaRPr lang="en-GB" sz="2400" dirty="0">
              <a:solidFill>
                <a:schemeClr val="bg1"/>
              </a:solidFill>
            </a:endParaRPr>
          </a:p>
          <a:p>
            <a:pPr lvl="0"/>
            <a:endParaRPr lang="en-GB" dirty="0"/>
          </a:p>
        </p:txBody>
      </p:sp>
      <p:sp>
        <p:nvSpPr>
          <p:cNvPr id="5" name="Hexagon 4"/>
          <p:cNvSpPr/>
          <p:nvPr/>
        </p:nvSpPr>
        <p:spPr>
          <a:xfrm>
            <a:off x="1658389" y="4223976"/>
            <a:ext cx="2094807" cy="1687484"/>
          </a:xfrm>
          <a:prstGeom prst="hexagon">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GB"/>
          </a:p>
        </p:txBody>
      </p:sp>
      <p:sp>
        <p:nvSpPr>
          <p:cNvPr id="6" name="Hexagon 5"/>
          <p:cNvSpPr/>
          <p:nvPr/>
        </p:nvSpPr>
        <p:spPr>
          <a:xfrm>
            <a:off x="2716184" y="2407310"/>
            <a:ext cx="2094807" cy="1687484"/>
          </a:xfrm>
          <a:prstGeom prst="hexagon">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a:p>
        </p:txBody>
      </p:sp>
      <p:sp>
        <p:nvSpPr>
          <p:cNvPr id="7" name="Hexagon 6"/>
          <p:cNvSpPr/>
          <p:nvPr/>
        </p:nvSpPr>
        <p:spPr>
          <a:xfrm>
            <a:off x="4014181" y="4237364"/>
            <a:ext cx="2094807" cy="1687484"/>
          </a:xfrm>
          <a:prstGeom prst="hexagon">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sp>
        <p:nvSpPr>
          <p:cNvPr id="8" name="Hexagon 7"/>
          <p:cNvSpPr/>
          <p:nvPr/>
        </p:nvSpPr>
        <p:spPr>
          <a:xfrm>
            <a:off x="5013960" y="2420698"/>
            <a:ext cx="2094807" cy="1687484"/>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Hexagon 8"/>
          <p:cNvSpPr/>
          <p:nvPr/>
        </p:nvSpPr>
        <p:spPr>
          <a:xfrm>
            <a:off x="7311043" y="2416862"/>
            <a:ext cx="2094807" cy="1687484"/>
          </a:xfrm>
          <a:prstGeom prst="hexagon">
            <a:avLst/>
          </a:prstGeom>
          <a:solidFill>
            <a:srgbClr val="EAEAEA"/>
          </a:solidFill>
        </p:spPr>
        <p:style>
          <a:lnRef idx="1">
            <a:schemeClr val="accent4"/>
          </a:lnRef>
          <a:fillRef idx="3">
            <a:schemeClr val="accent4"/>
          </a:fillRef>
          <a:effectRef idx="2">
            <a:schemeClr val="accent4"/>
          </a:effectRef>
          <a:fontRef idx="minor">
            <a:schemeClr val="lt1"/>
          </a:fontRef>
        </p:style>
        <p:txBody>
          <a:bodyPr rtlCol="0" anchor="ctr"/>
          <a:lstStyle/>
          <a:p>
            <a:pPr algn="ctr"/>
            <a:endParaRPr lang="en-GB"/>
          </a:p>
        </p:txBody>
      </p:sp>
      <p:sp>
        <p:nvSpPr>
          <p:cNvPr id="10" name="Hexagon 9"/>
          <p:cNvSpPr/>
          <p:nvPr/>
        </p:nvSpPr>
        <p:spPr>
          <a:xfrm>
            <a:off x="6369973" y="4237364"/>
            <a:ext cx="2094807" cy="1687484"/>
          </a:xfrm>
          <a:prstGeom prst="hexagon">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sp>
        <p:nvSpPr>
          <p:cNvPr id="11" name="TextBox 10"/>
          <p:cNvSpPr txBox="1"/>
          <p:nvPr/>
        </p:nvSpPr>
        <p:spPr>
          <a:xfrm>
            <a:off x="2922270" y="2536492"/>
            <a:ext cx="1720735" cy="1785104"/>
          </a:xfrm>
          <a:prstGeom prst="rect">
            <a:avLst/>
          </a:prstGeom>
          <a:noFill/>
        </p:spPr>
        <p:txBody>
          <a:bodyPr wrap="square" rtlCol="0">
            <a:spAutoFit/>
          </a:bodyPr>
          <a:lstStyle/>
          <a:p>
            <a:pPr algn="ctr"/>
            <a:r>
              <a:rPr lang="en-US" sz="1600" dirty="0">
                <a:solidFill>
                  <a:schemeClr val="bg1"/>
                </a:solidFill>
              </a:rPr>
              <a:t>Known weakened immune system due to a serious illness or medication (e.g. chemotherapy); </a:t>
            </a:r>
            <a:endParaRPr lang="en-GB" sz="1600" dirty="0">
              <a:solidFill>
                <a:schemeClr val="bg1"/>
              </a:solidFill>
            </a:endParaRPr>
          </a:p>
          <a:p>
            <a:endParaRPr lang="en-GB" sz="1400" dirty="0"/>
          </a:p>
        </p:txBody>
      </p:sp>
      <p:sp>
        <p:nvSpPr>
          <p:cNvPr id="12" name="TextBox 11"/>
          <p:cNvSpPr txBox="1"/>
          <p:nvPr/>
        </p:nvSpPr>
        <p:spPr>
          <a:xfrm>
            <a:off x="5256066" y="2425456"/>
            <a:ext cx="1610593" cy="1169551"/>
          </a:xfrm>
          <a:prstGeom prst="rect">
            <a:avLst/>
          </a:prstGeom>
          <a:noFill/>
        </p:spPr>
        <p:txBody>
          <a:bodyPr wrap="square" rtlCol="0">
            <a:spAutoFit/>
          </a:bodyPr>
          <a:lstStyle/>
          <a:p>
            <a:pPr algn="ctr"/>
            <a:r>
              <a:rPr lang="en-US" sz="1800" dirty="0">
                <a:solidFill>
                  <a:schemeClr val="bg1"/>
                </a:solidFill>
              </a:rPr>
              <a:t>Known heart disease </a:t>
            </a:r>
            <a:r>
              <a:rPr lang="en-GB" dirty="0">
                <a:solidFill>
                  <a:schemeClr val="bg1"/>
                </a:solidFill>
              </a:rPr>
              <a:t>and/ or hypertension</a:t>
            </a:r>
            <a:endParaRPr lang="en-US" sz="1800" dirty="0">
              <a:solidFill>
                <a:schemeClr val="bg1"/>
              </a:solidFill>
            </a:endParaRPr>
          </a:p>
          <a:p>
            <a:pPr algn="ctr"/>
            <a:endParaRPr lang="en-GB" dirty="0"/>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3538" y="3241981"/>
            <a:ext cx="692726" cy="943287"/>
          </a:xfrm>
          <a:prstGeom prst="rect">
            <a:avLst/>
          </a:prstGeom>
        </p:spPr>
      </p:pic>
      <p:sp>
        <p:nvSpPr>
          <p:cNvPr id="14" name="TextBox 13"/>
          <p:cNvSpPr txBox="1"/>
          <p:nvPr/>
        </p:nvSpPr>
        <p:spPr>
          <a:xfrm>
            <a:off x="7714212" y="2425456"/>
            <a:ext cx="1338348" cy="1184940"/>
          </a:xfrm>
          <a:prstGeom prst="rect">
            <a:avLst/>
          </a:prstGeom>
          <a:noFill/>
        </p:spPr>
        <p:txBody>
          <a:bodyPr wrap="square" rtlCol="0">
            <a:spAutoFit/>
          </a:bodyPr>
          <a:lstStyle/>
          <a:p>
            <a:pPr algn="ctr"/>
            <a:r>
              <a:rPr lang="en-US" sz="1800" dirty="0"/>
              <a:t>Known asthma or lung disease</a:t>
            </a:r>
          </a:p>
          <a:p>
            <a:pPr algn="ctr"/>
            <a:endParaRPr lang="en-GB" dirty="0"/>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68" y="3334246"/>
            <a:ext cx="1072662" cy="710080"/>
          </a:xfrm>
          <a:prstGeom prst="rect">
            <a:avLst/>
          </a:prstGeom>
        </p:spPr>
      </p:pic>
      <p:sp>
        <p:nvSpPr>
          <p:cNvPr id="16" name="TextBox 15"/>
          <p:cNvSpPr txBox="1"/>
          <p:nvPr/>
        </p:nvSpPr>
        <p:spPr>
          <a:xfrm>
            <a:off x="1995054" y="4439175"/>
            <a:ext cx="1421476" cy="646331"/>
          </a:xfrm>
          <a:prstGeom prst="rect">
            <a:avLst/>
          </a:prstGeom>
          <a:noFill/>
        </p:spPr>
        <p:txBody>
          <a:bodyPr wrap="square" rtlCol="0">
            <a:spAutoFit/>
          </a:bodyPr>
          <a:lstStyle/>
          <a:p>
            <a:pPr algn="ctr"/>
            <a:r>
              <a:rPr lang="en-US" sz="1800" dirty="0">
                <a:solidFill>
                  <a:schemeClr val="bg1"/>
                </a:solidFill>
              </a:rPr>
              <a:t>Known diabetes</a:t>
            </a:r>
            <a:endParaRPr lang="en-GB" dirty="0"/>
          </a:p>
        </p:txBody>
      </p:sp>
      <p:sp>
        <p:nvSpPr>
          <p:cNvPr id="17" name="TextBox 16"/>
          <p:cNvSpPr txBox="1"/>
          <p:nvPr/>
        </p:nvSpPr>
        <p:spPr>
          <a:xfrm>
            <a:off x="4392409" y="4464166"/>
            <a:ext cx="1338349" cy="923330"/>
          </a:xfrm>
          <a:prstGeom prst="rect">
            <a:avLst/>
          </a:prstGeom>
          <a:noFill/>
        </p:spPr>
        <p:txBody>
          <a:bodyPr wrap="square" rtlCol="0">
            <a:spAutoFit/>
          </a:bodyPr>
          <a:lstStyle/>
          <a:p>
            <a:pPr algn="ctr"/>
            <a:r>
              <a:rPr lang="en-US" sz="1800" dirty="0"/>
              <a:t>Known mild hepatic impairment</a:t>
            </a:r>
            <a:endParaRPr lang="en-GB" dirty="0"/>
          </a:p>
        </p:txBody>
      </p:sp>
      <p:sp>
        <p:nvSpPr>
          <p:cNvPr id="18" name="TextBox 17"/>
          <p:cNvSpPr txBox="1"/>
          <p:nvPr/>
        </p:nvSpPr>
        <p:spPr>
          <a:xfrm>
            <a:off x="6714951" y="4439176"/>
            <a:ext cx="1404850" cy="1200329"/>
          </a:xfrm>
          <a:prstGeom prst="rect">
            <a:avLst/>
          </a:prstGeom>
          <a:noFill/>
        </p:spPr>
        <p:txBody>
          <a:bodyPr wrap="square" rtlCol="0">
            <a:spAutoFit/>
          </a:bodyPr>
          <a:lstStyle/>
          <a:p>
            <a:pPr algn="ctr"/>
            <a:r>
              <a:rPr lang="en-US" sz="1800" dirty="0">
                <a:solidFill>
                  <a:schemeClr val="bg1"/>
                </a:solidFill>
              </a:rPr>
              <a:t>Known stroke or neurological problem</a:t>
            </a:r>
            <a:endParaRPr lang="en-GB" dirty="0"/>
          </a:p>
        </p:txBody>
      </p:sp>
      <p:sp>
        <p:nvSpPr>
          <p:cNvPr id="19" name="TextBox 18"/>
          <p:cNvSpPr txBox="1"/>
          <p:nvPr/>
        </p:nvSpPr>
        <p:spPr>
          <a:xfrm>
            <a:off x="2449483" y="6029039"/>
            <a:ext cx="9318568" cy="723275"/>
          </a:xfrm>
          <a:prstGeom prst="rect">
            <a:avLst/>
          </a:prstGeom>
          <a:noFill/>
        </p:spPr>
        <p:txBody>
          <a:bodyPr wrap="square" rtlCol="0">
            <a:spAutoFit/>
          </a:bodyPr>
          <a:lstStyle/>
          <a:p>
            <a:r>
              <a:rPr lang="en-GB" sz="2400" dirty="0">
                <a:solidFill>
                  <a:schemeClr val="bg1"/>
                </a:solidFill>
              </a:rPr>
              <a:t>OR </a:t>
            </a:r>
            <a:r>
              <a:rPr lang="en-US" sz="2400" dirty="0">
                <a:solidFill>
                  <a:schemeClr val="bg1"/>
                </a:solidFill>
              </a:rPr>
              <a:t>Patients aged ≥65 with or without comorbidity</a:t>
            </a:r>
            <a:endParaRPr lang="en-GB" sz="2400" dirty="0">
              <a:solidFill>
                <a:schemeClr val="bg1"/>
              </a:solidFill>
            </a:endParaRPr>
          </a:p>
          <a:p>
            <a:r>
              <a:rPr lang="en-GB" dirty="0"/>
              <a:t> </a:t>
            </a:r>
          </a:p>
        </p:txBody>
      </p:sp>
      <p:pic>
        <p:nvPicPr>
          <p:cNvPr id="20" name="Picture 19"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927717" y="47308"/>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1762945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02722" y="1003203"/>
            <a:ext cx="2014883" cy="1938992"/>
          </a:xfrm>
          <a:prstGeom prst="rect">
            <a:avLst/>
          </a:prstGeom>
        </p:spPr>
        <p:txBody>
          <a:bodyPr wrap="square">
            <a:spAutoFit/>
          </a:bodyPr>
          <a:lstStyle/>
          <a:p>
            <a:pPr algn="ctr"/>
            <a:r>
              <a:rPr lang="en-GB" sz="4000" dirty="0">
                <a:solidFill>
                  <a:schemeClr val="bg1"/>
                </a:solidFill>
              </a:rPr>
              <a:t>WITH </a:t>
            </a:r>
          </a:p>
          <a:p>
            <a:endParaRPr lang="en-GB" sz="4000" dirty="0">
              <a:solidFill>
                <a:schemeClr val="bg1"/>
              </a:solidFill>
            </a:endParaRPr>
          </a:p>
          <a:p>
            <a:pPr lvl="0"/>
            <a:endParaRPr lang="en-GB" sz="4000" dirty="0">
              <a:solidFill>
                <a:schemeClr val="bg1"/>
              </a:solidFill>
            </a:endParaRPr>
          </a:p>
        </p:txBody>
      </p:sp>
      <p:sp>
        <p:nvSpPr>
          <p:cNvPr id="3" name="Rectangle 2"/>
          <p:cNvSpPr/>
          <p:nvPr/>
        </p:nvSpPr>
        <p:spPr>
          <a:xfrm>
            <a:off x="171088" y="2208351"/>
            <a:ext cx="2002468" cy="7738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t>New Continuous Cough</a:t>
            </a:r>
          </a:p>
        </p:txBody>
      </p:sp>
      <p:grpSp>
        <p:nvGrpSpPr>
          <p:cNvPr id="11" name="Group 10">
            <a:extLst>
              <a:ext uri="{FF2B5EF4-FFF2-40B4-BE49-F238E27FC236}">
                <a16:creationId xmlns:a16="http://schemas.microsoft.com/office/drawing/2014/main" id="{7D79DA58-6CFD-4B51-A2EC-44BA8056BD77}"/>
              </a:ext>
            </a:extLst>
          </p:cNvPr>
          <p:cNvGrpSpPr/>
          <p:nvPr/>
        </p:nvGrpSpPr>
        <p:grpSpPr>
          <a:xfrm>
            <a:off x="2533668" y="2002991"/>
            <a:ext cx="1815353" cy="1131171"/>
            <a:chOff x="4420292" y="2650186"/>
            <a:chExt cx="1949335" cy="1354975"/>
          </a:xfrm>
        </p:grpSpPr>
        <p:sp>
          <p:nvSpPr>
            <p:cNvPr id="4" name="Cloud 3"/>
            <p:cNvSpPr/>
            <p:nvPr/>
          </p:nvSpPr>
          <p:spPr>
            <a:xfrm>
              <a:off x="4420292" y="2650186"/>
              <a:ext cx="1949335" cy="1354975"/>
            </a:xfrm>
            <a:prstGeom prst="clou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TextBox 4"/>
            <p:cNvSpPr txBox="1"/>
            <p:nvPr/>
          </p:nvSpPr>
          <p:spPr>
            <a:xfrm>
              <a:off x="4783335" y="3005036"/>
              <a:ext cx="1223248" cy="467658"/>
            </a:xfrm>
            <a:prstGeom prst="rect">
              <a:avLst/>
            </a:prstGeom>
            <a:noFill/>
          </p:spPr>
          <p:txBody>
            <a:bodyPr wrap="square" rtlCol="0">
              <a:spAutoFit/>
            </a:bodyPr>
            <a:lstStyle/>
            <a:p>
              <a:r>
                <a:rPr lang="en-GB" sz="2000" dirty="0" err="1">
                  <a:solidFill>
                    <a:schemeClr val="bg1"/>
                  </a:solidFill>
                </a:rPr>
                <a:t>And/Or</a:t>
              </a:r>
              <a:endParaRPr lang="en-GB" sz="2000" dirty="0">
                <a:solidFill>
                  <a:schemeClr val="bg1"/>
                </a:solidFill>
              </a:endParaRPr>
            </a:p>
          </p:txBody>
        </p:sp>
      </p:grpSp>
      <p:sp>
        <p:nvSpPr>
          <p:cNvPr id="6" name="Rectangle 5"/>
          <p:cNvSpPr/>
          <p:nvPr/>
        </p:nvSpPr>
        <p:spPr>
          <a:xfrm>
            <a:off x="4540813" y="2080550"/>
            <a:ext cx="2109369" cy="128148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t>A high temperature (hot to touch</a:t>
            </a:r>
            <a:r>
              <a:rPr lang="en-GB" sz="3600" dirty="0"/>
              <a:t>)</a:t>
            </a:r>
          </a:p>
        </p:txBody>
      </p:sp>
      <p:sp>
        <p:nvSpPr>
          <p:cNvPr id="7" name="TextBox 6"/>
          <p:cNvSpPr txBox="1"/>
          <p:nvPr/>
        </p:nvSpPr>
        <p:spPr>
          <a:xfrm>
            <a:off x="3521941" y="3650081"/>
            <a:ext cx="4892285" cy="1384995"/>
          </a:xfrm>
          <a:prstGeom prst="rect">
            <a:avLst/>
          </a:prstGeom>
          <a:noFill/>
        </p:spPr>
        <p:txBody>
          <a:bodyPr wrap="square" rtlCol="0">
            <a:spAutoFit/>
          </a:bodyPr>
          <a:lstStyle/>
          <a:p>
            <a:r>
              <a:rPr lang="en-US" sz="2800" b="1" dirty="0">
                <a:solidFill>
                  <a:schemeClr val="bg1"/>
                </a:solidFill>
              </a:rPr>
              <a:t>within 14 days of inclusion</a:t>
            </a:r>
          </a:p>
          <a:p>
            <a:endParaRPr lang="en-US" sz="2800" b="1" dirty="0">
              <a:solidFill>
                <a:schemeClr val="bg1"/>
              </a:solidFill>
            </a:endParaRPr>
          </a:p>
          <a:p>
            <a:r>
              <a:rPr lang="en-US" sz="2800" b="1" dirty="0">
                <a:solidFill>
                  <a:schemeClr val="bg1"/>
                </a:solidFill>
              </a:rPr>
              <a:t>				OR</a:t>
            </a:r>
            <a:endParaRPr lang="en-GB" sz="2800" b="1" dirty="0">
              <a:solidFill>
                <a:schemeClr val="bg1"/>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98175"/>
            <a:ext cx="2385175" cy="238517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0992" y="4513812"/>
            <a:ext cx="1969538" cy="1969538"/>
          </a:xfrm>
          <a:prstGeom prst="rect">
            <a:avLst/>
          </a:prstGeom>
        </p:spPr>
      </p:pic>
      <p:pic>
        <p:nvPicPr>
          <p:cNvPr id="10" name="Picture 9" descr="PRINCIPLE-TRIAL_Colour_on-white"/>
          <p:cNvPicPr/>
          <p:nvPr/>
        </p:nvPicPr>
        <p:blipFill rotWithShape="1">
          <a:blip r:embed="rId5" cstate="print">
            <a:extLst>
              <a:ext uri="{28A0092B-C50C-407E-A947-70E740481C1C}">
                <a14:useLocalDpi xmlns:a14="http://schemas.microsoft.com/office/drawing/2010/main" val="0"/>
              </a:ext>
            </a:extLst>
          </a:blip>
          <a:srcRect l="4245" r="4245"/>
          <a:stretch/>
        </p:blipFill>
        <p:spPr bwMode="auto">
          <a:xfrm>
            <a:off x="4521777" y="64333"/>
            <a:ext cx="1847850" cy="666115"/>
          </a:xfrm>
          <a:prstGeom prst="rect">
            <a:avLst/>
          </a:prstGeom>
          <a:noFill/>
          <a:ln>
            <a:noFill/>
          </a:ln>
          <a:effectLst/>
          <a:extLst>
            <a:ext uri="{53640926-AAD7-44D8-BBD7-CCE9431645EC}">
              <a14:shadowObscured xmlns:a14="http://schemas.microsoft.com/office/drawing/2010/main"/>
            </a:ext>
          </a:extLst>
        </p:spPr>
      </p:pic>
      <p:sp>
        <p:nvSpPr>
          <p:cNvPr id="12" name="Rectangle 11">
            <a:extLst>
              <a:ext uri="{FF2B5EF4-FFF2-40B4-BE49-F238E27FC236}">
                <a16:creationId xmlns:a16="http://schemas.microsoft.com/office/drawing/2014/main" id="{3379E9A6-910E-499A-919C-9783AE02E581}"/>
              </a:ext>
            </a:extLst>
          </p:cNvPr>
          <p:cNvSpPr/>
          <p:nvPr/>
        </p:nvSpPr>
        <p:spPr>
          <a:xfrm>
            <a:off x="2677006" y="4991107"/>
            <a:ext cx="5956006" cy="14354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a:t>A positive COVID-19 test in the last 14 days with any symptoms</a:t>
            </a:r>
          </a:p>
        </p:txBody>
      </p:sp>
      <p:sp>
        <p:nvSpPr>
          <p:cNvPr id="13" name="Rectangle 12"/>
          <p:cNvSpPr/>
          <p:nvPr/>
        </p:nvSpPr>
        <p:spPr>
          <a:xfrm>
            <a:off x="8812694" y="2163597"/>
            <a:ext cx="2366683" cy="86332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t>Change/loss of smell/taste</a:t>
            </a:r>
          </a:p>
        </p:txBody>
      </p:sp>
      <p:grpSp>
        <p:nvGrpSpPr>
          <p:cNvPr id="14" name="Group 13">
            <a:extLst>
              <a:ext uri="{FF2B5EF4-FFF2-40B4-BE49-F238E27FC236}">
                <a16:creationId xmlns:a16="http://schemas.microsoft.com/office/drawing/2014/main" id="{A3FED63E-CDD1-4640-A609-33B1FA5D3D92}"/>
              </a:ext>
            </a:extLst>
          </p:cNvPr>
          <p:cNvGrpSpPr/>
          <p:nvPr/>
        </p:nvGrpSpPr>
        <p:grpSpPr>
          <a:xfrm>
            <a:off x="6870482" y="2029672"/>
            <a:ext cx="1815353" cy="1131171"/>
            <a:chOff x="4420292" y="2650186"/>
            <a:chExt cx="1949335" cy="1354975"/>
          </a:xfrm>
        </p:grpSpPr>
        <p:sp>
          <p:nvSpPr>
            <p:cNvPr id="15" name="Cloud 14">
              <a:extLst>
                <a:ext uri="{FF2B5EF4-FFF2-40B4-BE49-F238E27FC236}">
                  <a16:creationId xmlns:a16="http://schemas.microsoft.com/office/drawing/2014/main" id="{3A5970ED-3C54-46C0-A086-D75EB7B7357B}"/>
                </a:ext>
              </a:extLst>
            </p:cNvPr>
            <p:cNvSpPr/>
            <p:nvPr/>
          </p:nvSpPr>
          <p:spPr>
            <a:xfrm>
              <a:off x="4420292" y="2650186"/>
              <a:ext cx="1949335" cy="1354975"/>
            </a:xfrm>
            <a:prstGeom prst="clou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17A40488-1C8D-4284-B538-94F4E8F92892}"/>
                </a:ext>
              </a:extLst>
            </p:cNvPr>
            <p:cNvSpPr txBox="1"/>
            <p:nvPr/>
          </p:nvSpPr>
          <p:spPr>
            <a:xfrm>
              <a:off x="4783335" y="3005036"/>
              <a:ext cx="1223248" cy="467658"/>
            </a:xfrm>
            <a:prstGeom prst="rect">
              <a:avLst/>
            </a:prstGeom>
            <a:noFill/>
          </p:spPr>
          <p:txBody>
            <a:bodyPr wrap="square" rtlCol="0">
              <a:spAutoFit/>
            </a:bodyPr>
            <a:lstStyle/>
            <a:p>
              <a:r>
                <a:rPr lang="en-GB" sz="2000" dirty="0" err="1">
                  <a:solidFill>
                    <a:schemeClr val="bg1"/>
                  </a:solidFill>
                </a:rPr>
                <a:t>And/Or</a:t>
              </a:r>
              <a:endParaRPr lang="en-GB" sz="2000" dirty="0">
                <a:solidFill>
                  <a:schemeClr val="bg1"/>
                </a:solidFill>
              </a:endParaRPr>
            </a:p>
          </p:txBody>
        </p:sp>
      </p:grpSp>
    </p:spTree>
    <p:extLst>
      <p:ext uri="{BB962C8B-B14F-4D97-AF65-F5344CB8AC3E}">
        <p14:creationId xmlns:p14="http://schemas.microsoft.com/office/powerpoint/2010/main" val="25372952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jpg"/>
          <p:cNvPicPr>
            <a:picLocks noChangeAspect="1"/>
          </p:cNvPicPr>
          <p:nvPr/>
        </p:nvPicPr>
        <p:blipFill rotWithShape="1">
          <a:blip r:embed="rId2"/>
          <a:srcRect r="48525"/>
          <a:stretch/>
        </p:blipFill>
        <p:spPr>
          <a:xfrm>
            <a:off x="507076" y="997528"/>
            <a:ext cx="4788132" cy="522600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69077">
            <a:off x="5995724" y="1587729"/>
            <a:ext cx="2001121" cy="2663744"/>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4359" b="2940"/>
          <a:stretch/>
        </p:blipFill>
        <p:spPr>
          <a:xfrm rot="944266">
            <a:off x="7884402" y="3133249"/>
            <a:ext cx="1908545" cy="2410691"/>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11812">
            <a:off x="7068777" y="2237796"/>
            <a:ext cx="618416" cy="573001"/>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557807">
            <a:off x="6840487" y="3174457"/>
            <a:ext cx="658211" cy="583648"/>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557807">
            <a:off x="8950439" y="3955575"/>
            <a:ext cx="475681" cy="421795"/>
          </a:xfrm>
          <a:prstGeom prst="rect">
            <a:avLst/>
          </a:prstGeom>
        </p:spPr>
      </p:pic>
      <p:sp>
        <p:nvSpPr>
          <p:cNvPr id="11" name="TextBox 10"/>
          <p:cNvSpPr txBox="1"/>
          <p:nvPr/>
        </p:nvSpPr>
        <p:spPr>
          <a:xfrm>
            <a:off x="5548343" y="5757588"/>
            <a:ext cx="2779504" cy="646331"/>
          </a:xfrm>
          <a:prstGeom prst="rect">
            <a:avLst/>
          </a:prstGeom>
          <a:noFill/>
        </p:spPr>
        <p:txBody>
          <a:bodyPr wrap="square" rtlCol="0">
            <a:spAutoFit/>
          </a:bodyPr>
          <a:lstStyle/>
          <a:p>
            <a:r>
              <a:rPr lang="en-GB" sz="1800" b="1" dirty="0">
                <a:solidFill>
                  <a:schemeClr val="bg1"/>
                </a:solidFill>
              </a:rPr>
              <a:t>See Current Protocol &amp; Eligibility </a:t>
            </a:r>
            <a:r>
              <a:rPr lang="en-GB" sz="1800" b="1" dirty="0" err="1">
                <a:solidFill>
                  <a:schemeClr val="bg1"/>
                </a:solidFill>
              </a:rPr>
              <a:t>eCRF</a:t>
            </a:r>
            <a:endParaRPr lang="en-GB" sz="1800" b="1" dirty="0">
              <a:solidFill>
                <a:schemeClr val="bg1"/>
              </a:solidFill>
            </a:endParaRPr>
          </a:p>
        </p:txBody>
      </p:sp>
      <p:pic>
        <p:nvPicPr>
          <p:cNvPr id="12" name="Picture 11" descr="PRINCIPLE-TRIAL_Colour_on-white"/>
          <p:cNvPicPr/>
          <p:nvPr/>
        </p:nvPicPr>
        <p:blipFill rotWithShape="1">
          <a:blip r:embed="rId7" cstate="print">
            <a:extLst>
              <a:ext uri="{28A0092B-C50C-407E-A947-70E740481C1C}">
                <a14:useLocalDpi xmlns:a14="http://schemas.microsoft.com/office/drawing/2010/main" val="0"/>
              </a:ext>
            </a:extLst>
          </a:blip>
          <a:srcRect l="4245" r="4245"/>
          <a:stretch/>
        </p:blipFill>
        <p:spPr bwMode="auto">
          <a:xfrm>
            <a:off x="4489566" y="24295"/>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184145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jpg"/>
          <p:cNvPicPr>
            <a:picLocks noChangeAspect="1"/>
          </p:cNvPicPr>
          <p:nvPr/>
        </p:nvPicPr>
        <p:blipFill>
          <a:blip r:embed="rId2"/>
          <a:stretch>
            <a:fillRect/>
          </a:stretch>
        </p:blipFill>
        <p:spPr>
          <a:xfrm>
            <a:off x="1354974" y="1053207"/>
            <a:ext cx="9426633" cy="5296054"/>
          </a:xfrm>
          <a:prstGeom prst="rect">
            <a:avLst/>
          </a:prstGeom>
        </p:spPr>
      </p:pic>
      <p:pic>
        <p:nvPicPr>
          <p:cNvPr id="3" name="Picture 2"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714009"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3735335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454286851"/>
              </p:ext>
            </p:extLst>
          </p:nvPr>
        </p:nvGraphicFramePr>
        <p:xfrm>
          <a:off x="1115569" y="1121390"/>
          <a:ext cx="10039306" cy="50551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descr="PRINCIPLE-TRIAL_Colour_on-white"/>
          <p:cNvPicPr/>
          <p:nvPr/>
        </p:nvPicPr>
        <p:blipFill rotWithShape="1">
          <a:blip r:embed="rId7" cstate="print">
            <a:extLst>
              <a:ext uri="{28A0092B-C50C-407E-A947-70E740481C1C}">
                <a14:useLocalDpi xmlns:a14="http://schemas.microsoft.com/office/drawing/2010/main" val="0"/>
              </a:ext>
            </a:extLst>
          </a:blip>
          <a:srcRect l="4245" r="4245"/>
          <a:stretch/>
        </p:blipFill>
        <p:spPr bwMode="auto">
          <a:xfrm>
            <a:off x="4763885" y="65664"/>
            <a:ext cx="1847850" cy="666115"/>
          </a:xfrm>
          <a:prstGeom prst="rect">
            <a:avLst/>
          </a:prstGeom>
          <a:noFill/>
          <a:ln>
            <a:noFill/>
          </a:ln>
          <a:effectLst/>
          <a:extLst>
            <a:ext uri="{53640926-AAD7-44D8-BBD7-CCE9431645EC}">
              <a14:shadowObscured xmlns:a14="http://schemas.microsoft.com/office/drawing/2010/main"/>
            </a:ext>
          </a:extLst>
        </p:spPr>
      </p:pic>
      <p:sp>
        <p:nvSpPr>
          <p:cNvPr id="5" name="TextBox 4"/>
          <p:cNvSpPr txBox="1"/>
          <p:nvPr/>
        </p:nvSpPr>
        <p:spPr>
          <a:xfrm>
            <a:off x="272540" y="5943383"/>
            <a:ext cx="5146068" cy="353943"/>
          </a:xfrm>
          <a:prstGeom prst="rect">
            <a:avLst/>
          </a:prstGeom>
          <a:noFill/>
        </p:spPr>
        <p:txBody>
          <a:bodyPr wrap="square" rtlCol="0">
            <a:spAutoFit/>
          </a:bodyPr>
          <a:lstStyle/>
          <a:p>
            <a:r>
              <a:rPr lang="en-GB" dirty="0">
                <a:solidFill>
                  <a:schemeClr val="bg1"/>
                </a:solidFill>
              </a:rPr>
              <a:t>Sentry Link: https://sentry.phc.ox.ac.uk/sentry/</a:t>
            </a:r>
          </a:p>
        </p:txBody>
      </p:sp>
      <p:grpSp>
        <p:nvGrpSpPr>
          <p:cNvPr id="6" name="Group 5"/>
          <p:cNvGrpSpPr/>
          <p:nvPr/>
        </p:nvGrpSpPr>
        <p:grpSpPr>
          <a:xfrm>
            <a:off x="1416271" y="2722846"/>
            <a:ext cx="2575540" cy="1814650"/>
            <a:chOff x="-3962591" y="1251796"/>
            <a:chExt cx="3407859" cy="2092296"/>
          </a:xfrm>
        </p:grpSpPr>
        <p:sp>
          <p:nvSpPr>
            <p:cNvPr id="7" name="Rounded Rectangle 6"/>
            <p:cNvSpPr/>
            <p:nvPr/>
          </p:nvSpPr>
          <p:spPr>
            <a:xfrm>
              <a:off x="-3891779" y="1295159"/>
              <a:ext cx="3266237" cy="2048933"/>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Rounded Rectangle 4"/>
            <p:cNvSpPr txBox="1"/>
            <p:nvPr/>
          </p:nvSpPr>
          <p:spPr>
            <a:xfrm>
              <a:off x="-3962591" y="1251796"/>
              <a:ext cx="3407859" cy="204893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a:t> </a:t>
              </a:r>
              <a:r>
                <a:rPr lang="en-US" sz="1400" dirty="0"/>
                <a:t>Register your patient using site direct link and help them complete screening, informed consent and baseline. Alternatively provide them with direct link to complete at home on their own. </a:t>
              </a:r>
              <a:endParaRPr lang="en-US" sz="1400" kern="1200" dirty="0"/>
            </a:p>
          </p:txBody>
        </p:sp>
      </p:grpSp>
    </p:spTree>
    <p:extLst>
      <p:ext uri="{BB962C8B-B14F-4D97-AF65-F5344CB8AC3E}">
        <p14:creationId xmlns:p14="http://schemas.microsoft.com/office/powerpoint/2010/main" val="2688302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5660" y="1569040"/>
            <a:ext cx="5786846" cy="353943"/>
          </a:xfrm>
          <a:prstGeom prst="rect">
            <a:avLst/>
          </a:prstGeom>
          <a:noFill/>
        </p:spPr>
        <p:txBody>
          <a:bodyPr wrap="square" rtlCol="0">
            <a:spAutoFit/>
          </a:bodyPr>
          <a:lstStyle/>
          <a:p>
            <a:pPr algn="ctr"/>
            <a:r>
              <a:rPr lang="en-US" dirty="0">
                <a:solidFill>
                  <a:schemeClr val="bg1"/>
                </a:solidFill>
              </a:rPr>
              <a:t>You will be taken to the ‘Participant Eligibility’ page</a:t>
            </a:r>
            <a:endParaRPr lang="en-GB" dirty="0">
              <a:solidFill>
                <a:schemeClr val="bg1"/>
              </a:solidFill>
            </a:endParaRPr>
          </a:p>
        </p:txBody>
      </p:sp>
      <p:pic>
        <p:nvPicPr>
          <p:cNvPr id="4" name="Picture 3"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747261" y="82289"/>
            <a:ext cx="1847850" cy="666115"/>
          </a:xfrm>
          <a:prstGeom prst="rect">
            <a:avLst/>
          </a:prstGeom>
          <a:noFill/>
          <a:ln>
            <a:noFill/>
          </a:ln>
          <a:effectLst/>
          <a:extLst>
            <a:ext uri="{53640926-AAD7-44D8-BBD7-CCE9431645EC}">
              <a14:shadowObscured xmlns:a14="http://schemas.microsoft.com/office/drawing/2010/main"/>
            </a:ext>
          </a:extLst>
        </p:spPr>
      </p:pic>
      <p:pic>
        <p:nvPicPr>
          <p:cNvPr id="5" name="Picture 4"/>
          <p:cNvPicPr/>
          <p:nvPr/>
        </p:nvPicPr>
        <p:blipFill rotWithShape="1">
          <a:blip r:embed="rId3"/>
          <a:srcRect l="10096" t="9692" r="7212" b="7070"/>
          <a:stretch/>
        </p:blipFill>
        <p:spPr bwMode="auto">
          <a:xfrm>
            <a:off x="198936" y="2078444"/>
            <a:ext cx="5307058" cy="2781300"/>
          </a:xfrm>
          <a:prstGeom prst="rect">
            <a:avLst/>
          </a:prstGeom>
          <a:ln>
            <a:noFill/>
          </a:ln>
          <a:extLst>
            <a:ext uri="{53640926-AAD7-44D8-BBD7-CCE9431645EC}">
              <a14:shadowObscured xmlns:a14="http://schemas.microsoft.com/office/drawing/2010/main"/>
            </a:ext>
          </a:extLst>
        </p:spPr>
      </p:pic>
      <p:pic>
        <p:nvPicPr>
          <p:cNvPr id="6" name="Picture 5"/>
          <p:cNvPicPr/>
          <p:nvPr/>
        </p:nvPicPr>
        <p:blipFill rotWithShape="1">
          <a:blip r:embed="rId4"/>
          <a:srcRect l="11218" t="11687" r="12019" b="29590"/>
          <a:stretch/>
        </p:blipFill>
        <p:spPr bwMode="auto">
          <a:xfrm>
            <a:off x="5898016" y="3514633"/>
            <a:ext cx="5440544" cy="2690223"/>
          </a:xfrm>
          <a:prstGeom prst="rect">
            <a:avLst/>
          </a:prstGeom>
          <a:ln>
            <a:noFill/>
          </a:ln>
          <a:extLst>
            <a:ext uri="{53640926-AAD7-44D8-BBD7-CCE9431645EC}">
              <a14:shadowObscured xmlns:a14="http://schemas.microsoft.com/office/drawing/2010/main"/>
            </a:ext>
          </a:extLst>
        </p:spPr>
      </p:pic>
      <p:sp>
        <p:nvSpPr>
          <p:cNvPr id="7" name="TextBox 6"/>
          <p:cNvSpPr txBox="1"/>
          <p:nvPr/>
        </p:nvSpPr>
        <p:spPr>
          <a:xfrm>
            <a:off x="5505994" y="2899080"/>
            <a:ext cx="5786846" cy="615553"/>
          </a:xfrm>
          <a:prstGeom prst="rect">
            <a:avLst/>
          </a:prstGeom>
          <a:noFill/>
        </p:spPr>
        <p:txBody>
          <a:bodyPr wrap="square" rtlCol="0">
            <a:spAutoFit/>
          </a:bodyPr>
          <a:lstStyle/>
          <a:p>
            <a:pPr lvl="0" algn="ctr"/>
            <a:r>
              <a:rPr lang="en-US" dirty="0">
                <a:solidFill>
                  <a:schemeClr val="bg1"/>
                </a:solidFill>
              </a:rPr>
              <a:t>You will be asked to enter the Participant’s NHS number and confirm that the Participant meets the Inclusion Criteria.</a:t>
            </a:r>
          </a:p>
        </p:txBody>
      </p:sp>
      <p:sp>
        <p:nvSpPr>
          <p:cNvPr id="8" name="TextBox 7"/>
          <p:cNvSpPr txBox="1"/>
          <p:nvPr/>
        </p:nvSpPr>
        <p:spPr>
          <a:xfrm>
            <a:off x="4362994" y="847884"/>
            <a:ext cx="2232117" cy="769441"/>
          </a:xfrm>
          <a:prstGeom prst="rect">
            <a:avLst/>
          </a:prstGeom>
          <a:noFill/>
        </p:spPr>
        <p:txBody>
          <a:bodyPr wrap="square" rtlCol="0">
            <a:spAutoFit/>
          </a:bodyPr>
          <a:lstStyle/>
          <a:p>
            <a:r>
              <a:rPr lang="en-GB" sz="4400" dirty="0">
                <a:solidFill>
                  <a:schemeClr val="bg1"/>
                </a:solidFill>
              </a:rPr>
              <a:t>Sentry</a:t>
            </a:r>
            <a:endParaRPr lang="en-US" sz="4400" dirty="0">
              <a:solidFill>
                <a:schemeClr val="bg1"/>
              </a:solidFill>
            </a:endParaRPr>
          </a:p>
        </p:txBody>
      </p:sp>
    </p:spTree>
    <p:extLst>
      <p:ext uri="{BB962C8B-B14F-4D97-AF65-F5344CB8AC3E}">
        <p14:creationId xmlns:p14="http://schemas.microsoft.com/office/powerpoint/2010/main" val="2843401803"/>
      </p:ext>
    </p:extLst>
  </p:cSld>
  <p:clrMapOvr>
    <a:masterClrMapping/>
  </p:clrMapOvr>
</p:sld>
</file>

<file path=ppt/theme/theme1.xml><?xml version="1.0" encoding="utf-8"?>
<a:theme xmlns:a="http://schemas.openxmlformats.org/drawingml/2006/main" name="Opening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pening slide alterna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2706</TotalTime>
  <Words>676</Words>
  <Application>Microsoft Office PowerPoint</Application>
  <PresentationFormat>Custom</PresentationFormat>
  <Paragraphs>82</Paragraphs>
  <Slides>19</Slides>
  <Notes>1</Notes>
  <HiddenSlides>0</HiddenSlides>
  <MMClips>0</MMClips>
  <ScaleCrop>false</ScaleCrop>
  <HeadingPairs>
    <vt:vector size="6" baseType="variant">
      <vt:variant>
        <vt:lpstr>Fonts Used</vt:lpstr>
      </vt:variant>
      <vt:variant>
        <vt:i4>3</vt:i4>
      </vt:variant>
      <vt:variant>
        <vt:lpstr>Theme</vt:lpstr>
      </vt:variant>
      <vt:variant>
        <vt:i4>4</vt:i4>
      </vt:variant>
      <vt:variant>
        <vt:lpstr>Slide Titles</vt:lpstr>
      </vt:variant>
      <vt:variant>
        <vt:i4>19</vt:i4>
      </vt:variant>
    </vt:vector>
  </HeadingPairs>
  <TitlesOfParts>
    <vt:vector size="26" baseType="lpstr">
      <vt:lpstr>Arial</vt:lpstr>
      <vt:lpstr>Calibri</vt:lpstr>
      <vt:lpstr>Wingdings</vt:lpstr>
      <vt:lpstr>Opening slide</vt:lpstr>
      <vt:lpstr>Opening slide alternative</vt:lpstr>
      <vt:lpstr>Text slide</vt:lpstr>
      <vt:lpstr>1_Text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UofO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Chinn</dc:creator>
  <cp:lastModifiedBy>Micheal McKenna</cp:lastModifiedBy>
  <cp:revision>176</cp:revision>
  <dcterms:created xsi:type="dcterms:W3CDTF">2014-03-20T14:30:16Z</dcterms:created>
  <dcterms:modified xsi:type="dcterms:W3CDTF">2020-07-30T15:47:49Z</dcterms:modified>
</cp:coreProperties>
</file>